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8" r:id="rId2"/>
    <p:sldId id="259" r:id="rId3"/>
    <p:sldId id="257" r:id="rId4"/>
    <p:sldId id="267" r:id="rId5"/>
    <p:sldId id="268" r:id="rId6"/>
    <p:sldId id="260" r:id="rId7"/>
    <p:sldId id="256" r:id="rId8"/>
    <p:sldId id="261" r:id="rId9"/>
    <p:sldId id="262" r:id="rId10"/>
    <p:sldId id="263" r:id="rId11"/>
    <p:sldId id="264" r:id="rId12"/>
    <p:sldId id="269" r:id="rId13"/>
    <p:sldId id="266" r:id="rId14"/>
    <p:sldId id="271" r:id="rId15"/>
    <p:sldId id="270" r:id="rId16"/>
    <p:sldId id="27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14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ACC4A-E117-4F6E-9D44-D7DE7D59F8F4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83DBD-1DB4-483F-9055-BC363BE19BB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ACC4A-E117-4F6E-9D44-D7DE7D59F8F4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83DBD-1DB4-483F-9055-BC363BE19B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ACC4A-E117-4F6E-9D44-D7DE7D59F8F4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83DBD-1DB4-483F-9055-BC363BE19B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ACC4A-E117-4F6E-9D44-D7DE7D59F8F4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83DBD-1DB4-483F-9055-BC363BE19B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ACC4A-E117-4F6E-9D44-D7DE7D59F8F4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83DBD-1DB4-483F-9055-BC363BE19BB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ACC4A-E117-4F6E-9D44-D7DE7D59F8F4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83DBD-1DB4-483F-9055-BC363BE19B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ACC4A-E117-4F6E-9D44-D7DE7D59F8F4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83DBD-1DB4-483F-9055-BC363BE19B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ACC4A-E117-4F6E-9D44-D7DE7D59F8F4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83DBD-1DB4-483F-9055-BC363BE19B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ACC4A-E117-4F6E-9D44-D7DE7D59F8F4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83DBD-1DB4-483F-9055-BC363BE19B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ACC4A-E117-4F6E-9D44-D7DE7D59F8F4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83DBD-1DB4-483F-9055-BC363BE19B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ACC4A-E117-4F6E-9D44-D7DE7D59F8F4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EB83DBD-1DB4-483F-9055-BC363BE19BB0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AACC4A-E117-4F6E-9D44-D7DE7D59F8F4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EB83DBD-1DB4-483F-9055-BC363BE19BB0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533400"/>
            <a:ext cx="7851648" cy="1828800"/>
          </a:xfrm>
        </p:spPr>
        <p:txBody>
          <a:bodyPr/>
          <a:lstStyle/>
          <a:p>
            <a:r>
              <a:rPr lang="en-US" dirty="0" smtClean="0">
                <a:solidFill>
                  <a:srgbClr val="FFC000"/>
                </a:solidFill>
              </a:rPr>
              <a:t>Addressing Modes in Microprocessors 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2667000"/>
            <a:ext cx="7854696" cy="3505200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In all micro-processing systems there are several modes of data addressing </a:t>
            </a:r>
            <a:r>
              <a:rPr lang="en-US" dirty="0" smtClean="0">
                <a:solidFill>
                  <a:srgbClr val="FFC000"/>
                </a:solidFill>
              </a:rPr>
              <a:t>to simplify programming </a:t>
            </a:r>
            <a:r>
              <a:rPr lang="en-US" dirty="0" smtClean="0"/>
              <a:t>in assembly language or in machine code.</a:t>
            </a:r>
          </a:p>
          <a:p>
            <a:pPr algn="l"/>
            <a:endParaRPr lang="en-US" dirty="0" smtClean="0"/>
          </a:p>
          <a:p>
            <a:pPr algn="l"/>
            <a:r>
              <a:rPr lang="en-US" dirty="0" smtClean="0"/>
              <a:t>There are the following most useful addressing modes:</a:t>
            </a:r>
          </a:p>
          <a:p>
            <a:pPr algn="l"/>
            <a:r>
              <a:rPr lang="en-US" dirty="0" smtClean="0">
                <a:solidFill>
                  <a:srgbClr val="FFFF00"/>
                </a:solidFill>
              </a:rPr>
              <a:t>1. Inherent; 2. Immediate; 3. Direct; </a:t>
            </a:r>
          </a:p>
          <a:p>
            <a:pPr algn="l"/>
            <a:r>
              <a:rPr lang="en-US" dirty="0" smtClean="0">
                <a:solidFill>
                  <a:srgbClr val="FFFF00"/>
                </a:solidFill>
              </a:rPr>
              <a:t>4. Relative and 5. Indexed modes </a:t>
            </a:r>
            <a:endParaRPr 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533400"/>
            <a:ext cx="8229600" cy="12192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rgbClr val="FFC000"/>
                </a:solidFill>
              </a:rPr>
              <a:t>Indexed Addressing Mode 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2667000"/>
            <a:ext cx="7854696" cy="350520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dirty="0" smtClean="0">
                <a:solidFill>
                  <a:srgbClr val="FFC000"/>
                </a:solidFill>
              </a:rPr>
              <a:t>Definition:</a:t>
            </a:r>
            <a:r>
              <a:rPr lang="en-US" dirty="0" smtClean="0"/>
              <a:t> Indexed addressing mode is the mode when data address is calculated as</a:t>
            </a:r>
            <a:r>
              <a:rPr lang="en-US" dirty="0" smtClean="0">
                <a:solidFill>
                  <a:srgbClr val="FFFF00"/>
                </a:solidFill>
              </a:rPr>
              <a:t> sum  of content of the index register and signed address offset in instruction.</a:t>
            </a:r>
            <a:r>
              <a:rPr lang="en-US" dirty="0" smtClean="0"/>
              <a:t> The offset can be: 5-bit (4 + 1 bit sign); 9 bit (8 + 1 bit sign) and 16 bit.</a:t>
            </a:r>
          </a:p>
          <a:p>
            <a:pPr algn="l"/>
            <a:endParaRPr lang="en-US" dirty="0" smtClean="0">
              <a:solidFill>
                <a:srgbClr val="FFFF00"/>
              </a:solidFill>
            </a:endParaRPr>
          </a:p>
          <a:p>
            <a:pPr algn="l"/>
            <a:r>
              <a:rPr lang="en-US" dirty="0" smtClean="0">
                <a:solidFill>
                  <a:srgbClr val="FFFF00"/>
                </a:solidFill>
              </a:rPr>
              <a:t>EXAMPLE:  </a:t>
            </a:r>
            <a:r>
              <a:rPr lang="en-US" dirty="0" smtClean="0"/>
              <a:t>Content of index register X = 1000 </a:t>
            </a:r>
          </a:p>
          <a:p>
            <a:pPr algn="l"/>
            <a:r>
              <a:rPr lang="en-US" dirty="0" err="1" smtClean="0"/>
              <a:t>Addr</a:t>
            </a:r>
            <a:r>
              <a:rPr lang="en-US" dirty="0" smtClean="0"/>
              <a:t>.| Instruction | Comment</a:t>
            </a:r>
          </a:p>
          <a:p>
            <a:pPr marL="514350" indent="-514350" algn="l"/>
            <a:r>
              <a:rPr lang="en-US" dirty="0" smtClean="0"/>
              <a:t>100      LDAA 20, X ; Load Reg. A from the address [X] + 20</a:t>
            </a:r>
          </a:p>
          <a:p>
            <a:pPr marL="514350" indent="-514350" algn="l"/>
            <a:r>
              <a:rPr lang="en-US" dirty="0" smtClean="0"/>
              <a:t>104      STAA  40, X; Store </a:t>
            </a:r>
            <a:r>
              <a:rPr lang="en-US" dirty="0" smtClean="0"/>
              <a:t>Reg. A from the address [X] + 20</a:t>
            </a:r>
            <a:endParaRPr lang="en-US" dirty="0" smtClean="0"/>
          </a:p>
          <a:p>
            <a:pPr marL="514350" indent="-514350" algn="l"/>
            <a:endParaRPr lang="en-US" dirty="0" smtClean="0"/>
          </a:p>
          <a:p>
            <a:pPr marL="514350" indent="-514350" algn="l"/>
            <a:endParaRPr lang="en-US" dirty="0" smtClean="0">
              <a:solidFill>
                <a:srgbClr val="FF0000"/>
              </a:solidFill>
            </a:endParaRPr>
          </a:p>
          <a:p>
            <a:pPr marL="514350" indent="-514350" algn="l"/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52400"/>
            <a:ext cx="8305800" cy="685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FFC000"/>
                </a:solidFill>
              </a:rPr>
              <a:t>Addressing Modes: “Indexed”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3400" y="914400"/>
            <a:ext cx="2362200" cy="2667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85800" y="1066800"/>
            <a:ext cx="2057400" cy="3048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PC = 100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791200" y="914400"/>
            <a:ext cx="1905000" cy="3581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90600" y="609600"/>
            <a:ext cx="17526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CPU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791200" y="914400"/>
            <a:ext cx="30480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MEMORY </a:t>
            </a:r>
            <a:r>
              <a:rPr lang="en-US" dirty="0" smtClean="0"/>
              <a:t>         Address</a:t>
            </a:r>
            <a:endParaRPr lang="en-US" dirty="0"/>
          </a:p>
        </p:txBody>
      </p:sp>
      <p:sp>
        <p:nvSpPr>
          <p:cNvPr id="9" name="Right Arrow 8"/>
          <p:cNvSpPr/>
          <p:nvPr/>
        </p:nvSpPr>
        <p:spPr>
          <a:xfrm>
            <a:off x="2895600" y="1143000"/>
            <a:ext cx="2895600" cy="53340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Address Bus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53000" y="914400"/>
            <a:ext cx="7620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100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867400" y="1219200"/>
            <a:ext cx="17526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LDAA 20,X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33400" y="3657600"/>
            <a:ext cx="4800600" cy="3048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PC content appears on the Address BUS = 100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533400" y="4038600"/>
            <a:ext cx="4800600" cy="5334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Content  of  Memory in Address = 100 goes to Instruction Register in CPU over the Data Bus </a:t>
            </a:r>
            <a:endParaRPr lang="en-US" dirty="0"/>
          </a:p>
        </p:txBody>
      </p:sp>
      <p:sp>
        <p:nvSpPr>
          <p:cNvPr id="17" name="Left-Right Arrow 16"/>
          <p:cNvSpPr/>
          <p:nvPr/>
        </p:nvSpPr>
        <p:spPr>
          <a:xfrm rot="10800000" flipV="1">
            <a:off x="2895600" y="1676400"/>
            <a:ext cx="2895600" cy="457199"/>
          </a:xfrm>
          <a:prstGeom prst="left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Data Bus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85800" y="1524000"/>
            <a:ext cx="20574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Instruction Reg.</a:t>
            </a:r>
          </a:p>
          <a:p>
            <a:pPr algn="ctr"/>
            <a:endParaRPr lang="en-US" sz="1600" dirty="0"/>
          </a:p>
          <a:p>
            <a:pPr algn="ctr"/>
            <a:endParaRPr lang="en-US" sz="1600" dirty="0"/>
          </a:p>
        </p:txBody>
      </p:sp>
      <p:sp>
        <p:nvSpPr>
          <p:cNvPr id="22" name="Rectangle 21"/>
          <p:cNvSpPr/>
          <p:nvPr/>
        </p:nvSpPr>
        <p:spPr>
          <a:xfrm>
            <a:off x="5867400" y="1219200"/>
            <a:ext cx="17526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LDAA  20, X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696200" y="1219200"/>
            <a:ext cx="5334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100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7696200" y="2514600"/>
            <a:ext cx="6858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1020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1524000" y="2895600"/>
            <a:ext cx="1219200" cy="6096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Data Reg. A</a:t>
            </a:r>
            <a:endParaRPr lang="en-US" sz="1600" dirty="0">
              <a:solidFill>
                <a:schemeClr val="bg1"/>
              </a:solidFill>
            </a:endParaRPr>
          </a:p>
          <a:p>
            <a:pPr algn="ctr"/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533400" y="4648200"/>
            <a:ext cx="4800600" cy="5334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Op-Code [Load] goes to ALU and </a:t>
            </a:r>
            <a:r>
              <a:rPr lang="en-US" dirty="0"/>
              <a:t>a</a:t>
            </a:r>
            <a:r>
              <a:rPr lang="en-US" dirty="0" smtClean="0"/>
              <a:t>ddress of the data is calculated as [X=1000] + 20 = 1020  </a:t>
            </a:r>
            <a:endParaRPr lang="en-US" dirty="0"/>
          </a:p>
        </p:txBody>
      </p:sp>
      <p:sp>
        <p:nvSpPr>
          <p:cNvPr id="28" name="Down Arrow Callout 27"/>
          <p:cNvSpPr/>
          <p:nvPr/>
        </p:nvSpPr>
        <p:spPr>
          <a:xfrm>
            <a:off x="685800" y="2438400"/>
            <a:ext cx="2057400" cy="457200"/>
          </a:xfrm>
          <a:prstGeom prst="downArrowCallou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ALU</a:t>
            </a:r>
            <a:endParaRPr lang="en-US" dirty="0"/>
          </a:p>
        </p:txBody>
      </p:sp>
      <p:sp>
        <p:nvSpPr>
          <p:cNvPr id="29" name="Down Arrow 28"/>
          <p:cNvSpPr/>
          <p:nvPr/>
        </p:nvSpPr>
        <p:spPr>
          <a:xfrm>
            <a:off x="1600200" y="2209800"/>
            <a:ext cx="228600" cy="228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4343400" y="914400"/>
            <a:ext cx="762000" cy="3048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1020</a:t>
            </a:r>
            <a:endParaRPr lang="en-US" dirty="0"/>
          </a:p>
        </p:txBody>
      </p:sp>
      <p:sp>
        <p:nvSpPr>
          <p:cNvPr id="40" name="Rectangle 39"/>
          <p:cNvSpPr/>
          <p:nvPr/>
        </p:nvSpPr>
        <p:spPr>
          <a:xfrm>
            <a:off x="6781800" y="2514600"/>
            <a:ext cx="8382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25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533400" y="5257800"/>
            <a:ext cx="4800600" cy="5334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The data [25] located in address [1020] goes to requested register “A” in CPU  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5867400" y="1600200"/>
            <a:ext cx="17526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STAA  40, X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5867400" y="1600200"/>
            <a:ext cx="17526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STAA  40, X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33400" y="5867400"/>
            <a:ext cx="4800600" cy="3048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PC content increments to next address = 104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685800" y="1066800"/>
            <a:ext cx="2057400" cy="3048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PC = 104</a:t>
            </a:r>
            <a:endParaRPr lang="en-US" dirty="0"/>
          </a:p>
        </p:txBody>
      </p:sp>
      <p:sp>
        <p:nvSpPr>
          <p:cNvPr id="34" name="Rectangle 33"/>
          <p:cNvSpPr/>
          <p:nvPr/>
        </p:nvSpPr>
        <p:spPr>
          <a:xfrm>
            <a:off x="533400" y="6248400"/>
            <a:ext cx="4800600" cy="5334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The data [25] in Reg. A is stored in memory address [X=1000] +40 = 1040   </a:t>
            </a:r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>
            <a:off x="7696200" y="1600200"/>
            <a:ext cx="5334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104</a:t>
            </a:r>
            <a:endParaRPr lang="en-US" dirty="0"/>
          </a:p>
        </p:txBody>
      </p:sp>
      <p:sp>
        <p:nvSpPr>
          <p:cNvPr id="37" name="Rectangle 36"/>
          <p:cNvSpPr/>
          <p:nvPr/>
        </p:nvSpPr>
        <p:spPr>
          <a:xfrm>
            <a:off x="6781800" y="2514600"/>
            <a:ext cx="8382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25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6781800" y="3429000"/>
            <a:ext cx="8382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25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696200" y="3429000"/>
            <a:ext cx="6858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1040</a:t>
            </a:r>
            <a:endParaRPr lang="en-US" dirty="0"/>
          </a:p>
        </p:txBody>
      </p:sp>
      <p:sp>
        <p:nvSpPr>
          <p:cNvPr id="43" name="Rectangle 42"/>
          <p:cNvSpPr/>
          <p:nvPr/>
        </p:nvSpPr>
        <p:spPr>
          <a:xfrm>
            <a:off x="2971800" y="914400"/>
            <a:ext cx="762000" cy="3048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1040</a:t>
            </a:r>
            <a:endParaRPr lang="en-US" dirty="0"/>
          </a:p>
        </p:txBody>
      </p:sp>
      <p:sp>
        <p:nvSpPr>
          <p:cNvPr id="44" name="Rectangle 43"/>
          <p:cNvSpPr/>
          <p:nvPr/>
        </p:nvSpPr>
        <p:spPr>
          <a:xfrm>
            <a:off x="3581400" y="914400"/>
            <a:ext cx="762000" cy="3048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53333 0.09991 " pathEditMode="relative" ptsTypes="AA">
                                      <p:cBhvr>
                                        <p:cTn id="21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53333 0.09991 " pathEditMode="relative" ptsTypes="AA">
                                      <p:cBhvr>
                                        <p:cTn id="40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17 -0.05552 L -0.5375 0.04441 " pathEditMode="relative" rAng="0" ptsTypes="AA">
                                      <p:cBhvr>
                                        <p:cTn id="59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1" y="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 animBg="1"/>
      <p:bldP spid="16" grpId="0" animBg="1"/>
      <p:bldP spid="22" grpId="0" animBg="1"/>
      <p:bldP spid="27" grpId="0" animBg="1"/>
      <p:bldP spid="39" grpId="0" animBg="1"/>
      <p:bldP spid="40" grpId="0" animBg="1"/>
      <p:bldP spid="41" grpId="0" animBg="1"/>
      <p:bldP spid="30" grpId="0" animBg="1"/>
      <p:bldP spid="32" grpId="0" animBg="1"/>
      <p:bldP spid="33" grpId="0" animBg="1"/>
      <p:bldP spid="34" grpId="0" animBg="1"/>
      <p:bldP spid="38" grpId="0" animBg="1"/>
      <p:bldP spid="43" grpId="0" animBg="1"/>
      <p:bldP spid="4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rgbClr val="FFC000"/>
                </a:solidFill>
              </a:rPr>
              <a:t>Assembly Programming 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1219200"/>
            <a:ext cx="7854696" cy="533400"/>
          </a:xfrm>
        </p:spPr>
        <p:txBody>
          <a:bodyPr>
            <a:normAutofit/>
          </a:bodyPr>
          <a:lstStyle/>
          <a:p>
            <a:pPr marL="514350" indent="-514350" algn="l"/>
            <a:r>
              <a:rPr lang="en-US" u="sng" dirty="0" smtClean="0">
                <a:solidFill>
                  <a:srgbClr val="FFFF00"/>
                </a:solidFill>
              </a:rPr>
              <a:t>Concepts of Programming on Assembly language:</a:t>
            </a:r>
          </a:p>
          <a:p>
            <a:pPr marL="514350" indent="-514350" algn="l"/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85800" y="1828800"/>
            <a:ext cx="7924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/>
            <a:r>
              <a:rPr lang="en-US" sz="2000" u="sng" dirty="0" smtClean="0">
                <a:solidFill>
                  <a:srgbClr val="FFFF00"/>
                </a:solidFill>
              </a:rPr>
              <a:t>Microprocessor </a:t>
            </a:r>
            <a:r>
              <a:rPr lang="en-US" dirty="0" smtClean="0"/>
              <a:t>  performs instructions encoded in machine core. This binary</a:t>
            </a:r>
          </a:p>
          <a:p>
            <a:pPr marL="514350" indent="-514350"/>
            <a:r>
              <a:rPr lang="en-US" dirty="0" smtClean="0"/>
              <a:t> code is quite difficult for programmer . Thus, programming takes a lot of time  </a:t>
            </a:r>
            <a:r>
              <a:rPr lang="en-US" dirty="0" smtClean="0">
                <a:solidFill>
                  <a:srgbClr val="FFFF00"/>
                </a:solidFill>
              </a:rPr>
              <a:t>  </a:t>
            </a:r>
            <a:endParaRPr lang="en-US" dirty="0" smtClean="0">
              <a:solidFill>
                <a:srgbClr val="FFFF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85800" y="2514600"/>
            <a:ext cx="7924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/>
            <a:r>
              <a:rPr lang="en-US" sz="2000" u="sng" dirty="0" smtClean="0">
                <a:solidFill>
                  <a:srgbClr val="FFFF00"/>
                </a:solidFill>
              </a:rPr>
              <a:t>Programmer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smtClean="0"/>
              <a:t>prefer  to write a program in form of text using symbolic language (text) and digits in their symbolic form (0,1,2,…9)</a:t>
            </a:r>
            <a:r>
              <a:rPr lang="en-US" dirty="0" smtClean="0">
                <a:solidFill>
                  <a:srgbClr val="FFFF00"/>
                </a:solidFill>
              </a:rPr>
              <a:t>  </a:t>
            </a:r>
            <a:endParaRPr lang="en-US" dirty="0" smtClean="0">
              <a:solidFill>
                <a:srgbClr val="FFFF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85800" y="3200400"/>
            <a:ext cx="7924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/>
            <a:r>
              <a:rPr lang="en-US" dirty="0" smtClean="0">
                <a:solidFill>
                  <a:schemeClr val="tx1"/>
                </a:solidFill>
              </a:rPr>
              <a:t>Therefore, special program called </a:t>
            </a:r>
            <a:r>
              <a:rPr lang="en-US" u="sng" dirty="0" smtClean="0">
                <a:solidFill>
                  <a:srgbClr val="FFFF00"/>
                </a:solidFill>
              </a:rPr>
              <a:t>Translator</a:t>
            </a:r>
            <a:r>
              <a:rPr lang="en-US" dirty="0" smtClean="0">
                <a:solidFill>
                  <a:srgbClr val="FFFF00"/>
                </a:solidFill>
              </a:rPr>
              <a:t>  </a:t>
            </a:r>
            <a:r>
              <a:rPr lang="en-US" dirty="0" smtClean="0"/>
              <a:t>is needed to convert the textual</a:t>
            </a:r>
          </a:p>
          <a:p>
            <a:pPr marL="514350" indent="-514350"/>
            <a:r>
              <a:rPr lang="en-US" dirty="0" smtClean="0"/>
              <a:t> form of the program to the machine code loadable to CPU </a:t>
            </a:r>
            <a:r>
              <a:rPr lang="en-US" dirty="0" smtClean="0"/>
              <a:t>for data execution</a:t>
            </a:r>
            <a:r>
              <a:rPr lang="en-US" dirty="0" smtClean="0"/>
              <a:t>  </a:t>
            </a:r>
            <a:endParaRPr lang="en-US" dirty="0" smtClean="0">
              <a:solidFill>
                <a:srgbClr val="FFFF00"/>
              </a:solidFill>
            </a:endParaRPr>
          </a:p>
        </p:txBody>
      </p:sp>
      <p:sp>
        <p:nvSpPr>
          <p:cNvPr id="7" name="Vertical Scroll 6"/>
          <p:cNvSpPr/>
          <p:nvPr/>
        </p:nvSpPr>
        <p:spPr>
          <a:xfrm>
            <a:off x="838200" y="3886200"/>
            <a:ext cx="1752600" cy="1981200"/>
          </a:xfrm>
          <a:prstGeom prst="verticalScroll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smtClean="0">
                <a:solidFill>
                  <a:schemeClr val="bg1"/>
                </a:solidFill>
              </a:rPr>
              <a:t>Begin</a:t>
            </a:r>
          </a:p>
          <a:p>
            <a:r>
              <a:rPr lang="en-US" sz="1600" dirty="0" smtClean="0">
                <a:solidFill>
                  <a:schemeClr val="bg1"/>
                </a:solidFill>
              </a:rPr>
              <a:t>Org $100</a:t>
            </a:r>
          </a:p>
          <a:p>
            <a:r>
              <a:rPr lang="en-US" sz="1600" dirty="0" smtClean="0">
                <a:solidFill>
                  <a:schemeClr val="bg1"/>
                </a:solidFill>
              </a:rPr>
              <a:t>LDAA #55;</a:t>
            </a:r>
          </a:p>
          <a:p>
            <a:r>
              <a:rPr lang="en-US" sz="1600" dirty="0" smtClean="0">
                <a:solidFill>
                  <a:schemeClr val="bg1"/>
                </a:solidFill>
              </a:rPr>
              <a:t>ADDA $1000</a:t>
            </a:r>
          </a:p>
          <a:p>
            <a:r>
              <a:rPr lang="en-US" sz="1600" dirty="0" smtClean="0">
                <a:solidFill>
                  <a:schemeClr val="bg1"/>
                </a:solidFill>
              </a:rPr>
              <a:t>STAA $1100</a:t>
            </a:r>
          </a:p>
          <a:p>
            <a:r>
              <a:rPr lang="en-US" sz="1600" dirty="0" smtClean="0">
                <a:solidFill>
                  <a:schemeClr val="bg1"/>
                </a:solidFill>
              </a:rPr>
              <a:t>End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8" name="Vertical Scroll 7"/>
          <p:cNvSpPr/>
          <p:nvPr/>
        </p:nvSpPr>
        <p:spPr>
          <a:xfrm>
            <a:off x="6172200" y="3886200"/>
            <a:ext cx="1752600" cy="2743200"/>
          </a:xfrm>
          <a:prstGeom prst="verticalScroll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smtClean="0">
                <a:solidFill>
                  <a:schemeClr val="bg1"/>
                </a:solidFill>
              </a:rPr>
              <a:t>0100: 86</a:t>
            </a:r>
          </a:p>
          <a:p>
            <a:r>
              <a:rPr lang="en-US" sz="1600" dirty="0" smtClean="0">
                <a:solidFill>
                  <a:schemeClr val="bg1"/>
                </a:solidFill>
              </a:rPr>
              <a:t>0101:  55</a:t>
            </a:r>
          </a:p>
          <a:p>
            <a:r>
              <a:rPr lang="en-US" sz="1600" dirty="0" smtClean="0">
                <a:solidFill>
                  <a:schemeClr val="bg1"/>
                </a:solidFill>
              </a:rPr>
              <a:t>0102: bb</a:t>
            </a:r>
          </a:p>
          <a:p>
            <a:r>
              <a:rPr lang="en-US" sz="1600" dirty="0" smtClean="0">
                <a:solidFill>
                  <a:schemeClr val="bg1"/>
                </a:solidFill>
              </a:rPr>
              <a:t>0103; 10</a:t>
            </a:r>
          </a:p>
          <a:p>
            <a:r>
              <a:rPr lang="en-US" sz="1600" dirty="0" smtClean="0">
                <a:solidFill>
                  <a:schemeClr val="bg1"/>
                </a:solidFill>
              </a:rPr>
              <a:t>0104: 00</a:t>
            </a:r>
          </a:p>
          <a:p>
            <a:r>
              <a:rPr lang="en-US" sz="1600" dirty="0" smtClean="0">
                <a:solidFill>
                  <a:schemeClr val="bg1"/>
                </a:solidFill>
              </a:rPr>
              <a:t>0105: 7a</a:t>
            </a:r>
          </a:p>
          <a:p>
            <a:r>
              <a:rPr lang="en-US" sz="1600" dirty="0" smtClean="0">
                <a:solidFill>
                  <a:schemeClr val="bg1"/>
                </a:solidFill>
              </a:rPr>
              <a:t>0106: 11</a:t>
            </a:r>
          </a:p>
          <a:p>
            <a:r>
              <a:rPr lang="en-US" sz="1600" dirty="0" smtClean="0">
                <a:solidFill>
                  <a:schemeClr val="bg1"/>
                </a:solidFill>
              </a:rPr>
              <a:t>0107: 00</a:t>
            </a:r>
          </a:p>
          <a:p>
            <a:r>
              <a:rPr lang="en-US" sz="1600" dirty="0" smtClean="0">
                <a:solidFill>
                  <a:schemeClr val="bg1"/>
                </a:solidFill>
              </a:rPr>
              <a:t>1000: 25</a:t>
            </a:r>
          </a:p>
          <a:p>
            <a:r>
              <a:rPr lang="en-US" sz="1600" dirty="0" smtClean="0">
                <a:solidFill>
                  <a:schemeClr val="bg1"/>
                </a:solidFill>
              </a:rPr>
              <a:t>1100: 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9" name="Flowchart: Predefined Process 8"/>
          <p:cNvSpPr/>
          <p:nvPr/>
        </p:nvSpPr>
        <p:spPr>
          <a:xfrm>
            <a:off x="3352800" y="4191000"/>
            <a:ext cx="2057400" cy="1371600"/>
          </a:xfrm>
          <a:prstGeom prst="flowChartPredefinedProces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Assembly Language Translator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Right Arrow 9"/>
          <p:cNvSpPr/>
          <p:nvPr/>
        </p:nvSpPr>
        <p:spPr>
          <a:xfrm>
            <a:off x="2362200" y="4724400"/>
            <a:ext cx="990600" cy="30480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>
            <a:off x="5410200" y="4724400"/>
            <a:ext cx="990600" cy="30480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1" animBg="1"/>
      <p:bldP spid="11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533400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rgbClr val="FFC000"/>
                </a:solidFill>
              </a:rPr>
              <a:t>Assembly Programming 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1828800"/>
            <a:ext cx="7854696" cy="4343400"/>
          </a:xfrm>
        </p:spPr>
        <p:txBody>
          <a:bodyPr>
            <a:normAutofit/>
          </a:bodyPr>
          <a:lstStyle/>
          <a:p>
            <a:pPr marL="514350" indent="-514350" algn="l"/>
            <a:r>
              <a:rPr lang="en-US" u="sng" dirty="0" smtClean="0">
                <a:solidFill>
                  <a:srgbClr val="FFFF00"/>
                </a:solidFill>
              </a:rPr>
              <a:t>Assembly Language Program Structure</a:t>
            </a:r>
          </a:p>
          <a:p>
            <a:pPr marL="514350" indent="-514350" algn="l"/>
            <a:r>
              <a:rPr lang="en-US" dirty="0" smtClean="0"/>
              <a:t>Assembly language consist of:</a:t>
            </a:r>
          </a:p>
          <a:p>
            <a:pPr marL="514350" indent="-514350" algn="l"/>
            <a:r>
              <a:rPr lang="en-US" dirty="0" smtClean="0"/>
              <a:t>1. Directives, 2. Instructions and 3. Comments</a:t>
            </a:r>
          </a:p>
          <a:p>
            <a:pPr marL="514350" indent="-514350" algn="l"/>
            <a:r>
              <a:rPr lang="en-US" dirty="0" smtClean="0">
                <a:solidFill>
                  <a:srgbClr val="FFC000"/>
                </a:solidFill>
              </a:rPr>
              <a:t>Definitions:</a:t>
            </a:r>
            <a:endParaRPr lang="en-US" dirty="0" smtClean="0">
              <a:solidFill>
                <a:srgbClr val="FFC000"/>
              </a:solidFill>
            </a:endParaRPr>
          </a:p>
          <a:p>
            <a:pPr marL="514350" indent="-514350" algn="l">
              <a:buAutoNum type="arabicPeriod"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85800" y="3733800"/>
            <a:ext cx="7924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/>
            <a:r>
              <a:rPr lang="en-US" sz="2000" u="sng" dirty="0" smtClean="0">
                <a:solidFill>
                  <a:srgbClr val="FFFF00"/>
                </a:solidFill>
              </a:rPr>
              <a:t>Directive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smtClean="0"/>
              <a:t>is a command to the translator  which informs how to process</a:t>
            </a:r>
          </a:p>
          <a:p>
            <a:pPr marL="514350" indent="-514350"/>
            <a:r>
              <a:rPr lang="en-US" dirty="0" smtClean="0"/>
              <a:t>subsequent assembly language instructions: e.g. </a:t>
            </a:r>
            <a:r>
              <a:rPr lang="en-US" dirty="0" smtClean="0">
                <a:solidFill>
                  <a:srgbClr val="FFFF00"/>
                </a:solidFill>
              </a:rPr>
              <a:t>“Begin”, “End”, “Org”, etc.  </a:t>
            </a:r>
            <a:endParaRPr lang="en-US" dirty="0" smtClean="0">
              <a:solidFill>
                <a:srgbClr val="FFFF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85800" y="4419600"/>
            <a:ext cx="7924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/>
            <a:r>
              <a:rPr lang="en-US" sz="2000" u="sng" dirty="0" smtClean="0">
                <a:solidFill>
                  <a:srgbClr val="FFFF00"/>
                </a:solidFill>
              </a:rPr>
              <a:t>Instruction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smtClean="0"/>
              <a:t>is a command to the CPU which informs  processor how to</a:t>
            </a:r>
          </a:p>
          <a:p>
            <a:pPr marL="514350" indent="-514350"/>
            <a:r>
              <a:rPr lang="en-US" dirty="0" smtClean="0"/>
              <a:t> execute data or control information: e.g. </a:t>
            </a:r>
            <a:r>
              <a:rPr lang="en-US" dirty="0" smtClean="0">
                <a:solidFill>
                  <a:srgbClr val="FFFF00"/>
                </a:solidFill>
              </a:rPr>
              <a:t>LDAA #55; BPL -4, etc.  </a:t>
            </a:r>
            <a:endParaRPr lang="en-US" dirty="0" smtClean="0">
              <a:solidFill>
                <a:srgbClr val="FFFF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85800" y="5105400"/>
            <a:ext cx="7924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/>
            <a:r>
              <a:rPr lang="en-US" dirty="0" smtClean="0">
                <a:solidFill>
                  <a:srgbClr val="FFFF00"/>
                </a:solidFill>
              </a:rPr>
              <a:t>Comment </a:t>
            </a:r>
            <a:r>
              <a:rPr lang="en-US" dirty="0" smtClean="0"/>
              <a:t>is text to programmer which explains  the function of the </a:t>
            </a:r>
          </a:p>
          <a:p>
            <a:pPr marL="514350" indent="-514350"/>
            <a:r>
              <a:rPr lang="en-US" dirty="0" smtClean="0"/>
              <a:t>instruction or group of instructions: e.g. </a:t>
            </a:r>
            <a:r>
              <a:rPr lang="en-US" dirty="0" smtClean="0">
                <a:solidFill>
                  <a:srgbClr val="FFFF00"/>
                </a:solidFill>
              </a:rPr>
              <a:t>Load of register A with initial value</a:t>
            </a:r>
            <a:r>
              <a:rPr lang="en-US" dirty="0" smtClean="0">
                <a:solidFill>
                  <a:srgbClr val="FFFF00"/>
                </a:solidFill>
              </a:rPr>
              <a:t>  </a:t>
            </a:r>
            <a:endParaRPr lang="en-US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rgbClr val="FFC000"/>
                </a:solidFill>
              </a:rPr>
              <a:t>Assembly Programming 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1295400"/>
            <a:ext cx="7854696" cy="914400"/>
          </a:xfrm>
        </p:spPr>
        <p:txBody>
          <a:bodyPr>
            <a:normAutofit lnSpcReduction="10000"/>
          </a:bodyPr>
          <a:lstStyle/>
          <a:p>
            <a:pPr marL="514350" indent="-514350" algn="l"/>
            <a:r>
              <a:rPr lang="en-US" u="sng" dirty="0" smtClean="0">
                <a:solidFill>
                  <a:srgbClr val="FFFF00"/>
                </a:solidFill>
              </a:rPr>
              <a:t>Assembly Instruction Structure </a:t>
            </a:r>
          </a:p>
          <a:p>
            <a:pPr marL="514350" indent="-514350" algn="l"/>
            <a:r>
              <a:rPr lang="en-US" dirty="0" smtClean="0"/>
              <a:t>Assembly instruction consist of the following fields:</a:t>
            </a:r>
          </a:p>
          <a:p>
            <a:pPr marL="514350" indent="-514350" algn="l">
              <a:buAutoNum type="arabicPeriod"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85800" y="2895600"/>
            <a:ext cx="7924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/>
            <a:r>
              <a:rPr lang="en-US" sz="2000" u="sng" dirty="0" smtClean="0">
                <a:solidFill>
                  <a:srgbClr val="FFFF00"/>
                </a:solidFill>
              </a:rPr>
              <a:t>Labels</a:t>
            </a:r>
            <a:r>
              <a:rPr lang="en-US" dirty="0" smtClean="0"/>
              <a:t> are symbols defined by programmer to identify memory locations and data areas of the assembly modules. The label is optional </a:t>
            </a:r>
            <a:r>
              <a:rPr lang="en-US" dirty="0" smtClean="0">
                <a:solidFill>
                  <a:srgbClr val="FFFF00"/>
                </a:solidFill>
              </a:rPr>
              <a:t>  </a:t>
            </a:r>
            <a:endParaRPr lang="en-US" dirty="0" smtClean="0">
              <a:solidFill>
                <a:srgbClr val="FFFF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85800" y="3505200"/>
            <a:ext cx="7924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/>
            <a:r>
              <a:rPr lang="en-US" sz="2000" u="sng" dirty="0" smtClean="0">
                <a:solidFill>
                  <a:srgbClr val="FFFF00"/>
                </a:solidFill>
              </a:rPr>
              <a:t>Operation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smtClean="0"/>
              <a:t>is a field which specifies an assembler instruction, directive or a</a:t>
            </a:r>
          </a:p>
          <a:p>
            <a:pPr marL="514350" indent="-514350"/>
            <a:r>
              <a:rPr lang="en-US" dirty="0" smtClean="0"/>
              <a:t> macro call: e.g. </a:t>
            </a:r>
            <a:r>
              <a:rPr lang="en-US" dirty="0" smtClean="0"/>
              <a:t>ADDA, LDAA, EQU, etc.</a:t>
            </a:r>
            <a:r>
              <a:rPr lang="en-US" dirty="0" smtClean="0">
                <a:solidFill>
                  <a:srgbClr val="FFFF00"/>
                </a:solidFill>
              </a:rPr>
              <a:t>  </a:t>
            </a:r>
            <a:endParaRPr lang="en-US" dirty="0" smtClean="0">
              <a:solidFill>
                <a:srgbClr val="FFFF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85800" y="4114800"/>
            <a:ext cx="7924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/>
            <a:r>
              <a:rPr lang="en-US" u="sng" dirty="0" smtClean="0">
                <a:solidFill>
                  <a:srgbClr val="FFFF00"/>
                </a:solidFill>
              </a:rPr>
              <a:t>Operand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smtClean="0"/>
              <a:t>field is composed from one or more operands. This field is used to</a:t>
            </a:r>
          </a:p>
          <a:p>
            <a:pPr marL="514350" indent="-514350"/>
            <a:r>
              <a:rPr lang="en-US" dirty="0" smtClean="0"/>
              <a:t> supply arguments to the assembly instruction, directive  or </a:t>
            </a:r>
            <a:r>
              <a:rPr lang="en-US" dirty="0" err="1" smtClean="0"/>
              <a:t>macrofunction</a:t>
            </a:r>
            <a:r>
              <a:rPr lang="en-US" dirty="0" smtClean="0"/>
              <a:t>.</a:t>
            </a:r>
            <a:r>
              <a:rPr lang="en-US" dirty="0" smtClean="0">
                <a:solidFill>
                  <a:srgbClr val="FFFF00"/>
                </a:solidFill>
              </a:rPr>
              <a:t>  </a:t>
            </a:r>
            <a:endParaRPr lang="en-US" dirty="0" smtClean="0">
              <a:solidFill>
                <a:srgbClr val="FFFF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85800" y="2209800"/>
            <a:ext cx="7772400" cy="533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38200" y="2286000"/>
            <a:ext cx="1295400" cy="381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Label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209800" y="2286000"/>
            <a:ext cx="1676400" cy="3810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Operation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962400" y="2286000"/>
            <a:ext cx="1676400" cy="3810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Operand(s)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15000" y="2286000"/>
            <a:ext cx="2590800" cy="3810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Comment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85800" y="5867400"/>
            <a:ext cx="7772400" cy="533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838200" y="5943600"/>
            <a:ext cx="1295400" cy="381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Loop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209800" y="5943600"/>
            <a:ext cx="1600200" cy="3810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ADDA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04800" y="5486400"/>
            <a:ext cx="18288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FF00"/>
                </a:solidFill>
              </a:rPr>
              <a:t>EXAMPLE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85800" y="4724400"/>
            <a:ext cx="7924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/>
            <a:r>
              <a:rPr lang="en-US" u="sng" dirty="0" smtClean="0">
                <a:solidFill>
                  <a:srgbClr val="FFFF00"/>
                </a:solidFill>
              </a:rPr>
              <a:t>Comment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smtClean="0"/>
              <a:t>is optional text for programmer to explain what instruction or group</a:t>
            </a:r>
          </a:p>
          <a:p>
            <a:pPr marL="514350" indent="-514350"/>
            <a:r>
              <a:rPr lang="en-US" dirty="0" smtClean="0"/>
              <a:t> of instructions does: e.g. </a:t>
            </a:r>
            <a:r>
              <a:rPr lang="en-US" dirty="0" smtClean="0">
                <a:solidFill>
                  <a:srgbClr val="FFFF00"/>
                </a:solidFill>
              </a:rPr>
              <a:t>Add 20 to content Reg. A and store result in Reg. A </a:t>
            </a:r>
            <a:r>
              <a:rPr lang="en-US" dirty="0" smtClean="0">
                <a:solidFill>
                  <a:srgbClr val="FFFF00"/>
                </a:solidFill>
              </a:rPr>
              <a:t>  </a:t>
            </a:r>
            <a:endParaRPr lang="en-US" dirty="0" smtClean="0">
              <a:solidFill>
                <a:srgbClr val="FFFF0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886200" y="5943600"/>
            <a:ext cx="1447800" cy="3810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#$20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410200" y="5943600"/>
            <a:ext cx="2895600" cy="3810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Add 20 to content of Reg. A 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8" grpId="0" animBg="1"/>
      <p:bldP spid="9" grpId="0" animBg="1"/>
      <p:bldP spid="10" grpId="0" animBg="1"/>
      <p:bldP spid="11" grpId="0" animBg="1"/>
      <p:bldP spid="13" grpId="0" animBg="1"/>
      <p:bldP spid="14" grpId="0" animBg="1"/>
      <p:bldP spid="16" grpId="0" animBg="1"/>
      <p:bldP spid="17" grpId="0" animBg="1"/>
      <p:bldP spid="1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52400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rgbClr val="FFC000"/>
                </a:solidFill>
              </a:rPr>
              <a:t>Assembly Programming 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5800" y="2971800"/>
            <a:ext cx="7924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/>
            <a:r>
              <a:rPr lang="en-US" sz="2800" dirty="0" smtClean="0">
                <a:solidFill>
                  <a:srgbClr val="FFFF00"/>
                </a:solidFill>
              </a:rPr>
              <a:t>Input / Output:               </a:t>
            </a:r>
            <a:r>
              <a:rPr lang="en-US" sz="2000" dirty="0" smtClean="0">
                <a:solidFill>
                  <a:schemeClr val="tx1"/>
                </a:solidFill>
              </a:rPr>
              <a:t>used to indicate input or output data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3200" dirty="0" smtClean="0">
                <a:solidFill>
                  <a:srgbClr val="FFFF00"/>
                </a:solidFill>
              </a:rPr>
              <a:t> </a:t>
            </a:r>
            <a:endParaRPr lang="en-US" sz="3200" dirty="0" smtClean="0">
              <a:solidFill>
                <a:srgbClr val="FFFF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85800" y="2209800"/>
            <a:ext cx="7924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/>
            <a:r>
              <a:rPr lang="en-US" sz="2800" dirty="0" smtClean="0">
                <a:solidFill>
                  <a:srgbClr val="FFFF00"/>
                </a:solidFill>
              </a:rPr>
              <a:t>Terminals:                     </a:t>
            </a:r>
            <a:r>
              <a:rPr lang="en-US" sz="2000" dirty="0" smtClean="0">
                <a:solidFill>
                  <a:schemeClr val="tx1"/>
                </a:solidFill>
              </a:rPr>
              <a:t>used </a:t>
            </a:r>
            <a:r>
              <a:rPr lang="en-US" dirty="0" smtClean="0">
                <a:solidFill>
                  <a:schemeClr val="tx1"/>
                </a:solidFill>
              </a:rPr>
              <a:t>to indicate start or end the program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endParaRPr lang="en-US" dirty="0" smtClean="0">
              <a:solidFill>
                <a:srgbClr val="FFFF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85800" y="1447800"/>
            <a:ext cx="77724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u="sng" dirty="0" smtClean="0">
                <a:solidFill>
                  <a:srgbClr val="FFFF00"/>
                </a:solidFill>
              </a:rPr>
              <a:t>Standardized Flowchart Symbols</a:t>
            </a:r>
            <a:endParaRPr lang="en-US" sz="3600" u="sng" dirty="0">
              <a:solidFill>
                <a:srgbClr val="FFFF00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2514600" y="2362200"/>
            <a:ext cx="1676400" cy="3810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START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Flowchart: Data 11"/>
          <p:cNvSpPr/>
          <p:nvPr/>
        </p:nvSpPr>
        <p:spPr>
          <a:xfrm>
            <a:off x="3124200" y="3124200"/>
            <a:ext cx="1447800" cy="457200"/>
          </a:xfrm>
          <a:prstGeom prst="flowChartInputOutp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Load A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85800" y="3733800"/>
            <a:ext cx="7924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/>
            <a:r>
              <a:rPr lang="en-US" sz="2800" dirty="0" smtClean="0">
                <a:solidFill>
                  <a:srgbClr val="FFFF00"/>
                </a:solidFill>
              </a:rPr>
              <a:t>Process:                 </a:t>
            </a:r>
            <a:r>
              <a:rPr lang="en-US" sz="2000" dirty="0" smtClean="0">
                <a:solidFill>
                  <a:schemeClr val="tx1"/>
                </a:solidFill>
              </a:rPr>
              <a:t>used </a:t>
            </a:r>
            <a:r>
              <a:rPr lang="en-US" dirty="0" smtClean="0">
                <a:solidFill>
                  <a:schemeClr val="tx1"/>
                </a:solidFill>
              </a:rPr>
              <a:t>to indicate data execution process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endParaRPr lang="en-US" dirty="0" smtClean="0">
              <a:solidFill>
                <a:srgbClr val="FFFF00"/>
              </a:solidFill>
            </a:endParaRPr>
          </a:p>
        </p:txBody>
      </p:sp>
      <p:sp>
        <p:nvSpPr>
          <p:cNvPr id="14" name="Flowchart: Process 13"/>
          <p:cNvSpPr/>
          <p:nvPr/>
        </p:nvSpPr>
        <p:spPr>
          <a:xfrm>
            <a:off x="2209800" y="3886200"/>
            <a:ext cx="1143000" cy="457200"/>
          </a:xfrm>
          <a:prstGeom prst="flowChartProces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Add A, B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85800" y="4495800"/>
            <a:ext cx="7924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/>
            <a:r>
              <a:rPr lang="en-US" sz="2800" dirty="0" smtClean="0">
                <a:solidFill>
                  <a:srgbClr val="FFFF00"/>
                </a:solidFill>
              </a:rPr>
              <a:t>Condition:                     </a:t>
            </a:r>
            <a:r>
              <a:rPr lang="en-US" sz="2000" dirty="0" smtClean="0">
                <a:solidFill>
                  <a:schemeClr val="tx1"/>
                </a:solidFill>
              </a:rPr>
              <a:t>used </a:t>
            </a:r>
            <a:r>
              <a:rPr lang="en-US" dirty="0" smtClean="0">
                <a:solidFill>
                  <a:schemeClr val="tx1"/>
                </a:solidFill>
              </a:rPr>
              <a:t>to indicate condition after operation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endParaRPr lang="en-US" dirty="0" smtClean="0">
              <a:solidFill>
                <a:srgbClr val="FFFF00"/>
              </a:solidFill>
            </a:endParaRPr>
          </a:p>
        </p:txBody>
      </p:sp>
      <p:sp>
        <p:nvSpPr>
          <p:cNvPr id="16" name="Flowchart: Decision 15"/>
          <p:cNvSpPr/>
          <p:nvPr/>
        </p:nvSpPr>
        <p:spPr>
          <a:xfrm>
            <a:off x="2438400" y="4572000"/>
            <a:ext cx="1600200" cy="533400"/>
          </a:xfrm>
          <a:prstGeom prst="flowChartDecisi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B&gt;S?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685800" y="6019800"/>
            <a:ext cx="7924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/>
            <a:r>
              <a:rPr lang="en-US" sz="2800" dirty="0" smtClean="0">
                <a:solidFill>
                  <a:srgbClr val="FFFF00"/>
                </a:solidFill>
              </a:rPr>
              <a:t>Subroutine</a:t>
            </a:r>
            <a:r>
              <a:rPr lang="en-US" sz="2800" dirty="0" smtClean="0">
                <a:solidFill>
                  <a:srgbClr val="FFFF00"/>
                </a:solidFill>
              </a:rPr>
              <a:t>:                 </a:t>
            </a:r>
            <a:r>
              <a:rPr lang="en-US" sz="2000" dirty="0" smtClean="0">
                <a:solidFill>
                  <a:schemeClr val="tx1"/>
                </a:solidFill>
              </a:rPr>
              <a:t>used </a:t>
            </a:r>
            <a:r>
              <a:rPr lang="en-US" dirty="0" smtClean="0">
                <a:solidFill>
                  <a:schemeClr val="tx1"/>
                </a:solidFill>
              </a:rPr>
              <a:t>to indicate subroutine execution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endParaRPr lang="en-US" dirty="0" smtClean="0">
              <a:solidFill>
                <a:srgbClr val="FFFF00"/>
              </a:solidFill>
            </a:endParaRPr>
          </a:p>
        </p:txBody>
      </p:sp>
      <p:sp>
        <p:nvSpPr>
          <p:cNvPr id="25" name="Flowchart: Predefined Process 24"/>
          <p:cNvSpPr/>
          <p:nvPr/>
        </p:nvSpPr>
        <p:spPr>
          <a:xfrm>
            <a:off x="2743200" y="6172200"/>
            <a:ext cx="1143000" cy="457200"/>
          </a:xfrm>
          <a:prstGeom prst="flowChartPredefinedProces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FIR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85800" y="5257800"/>
            <a:ext cx="7924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/>
            <a:r>
              <a:rPr lang="en-US" sz="2800" dirty="0" smtClean="0">
                <a:solidFill>
                  <a:srgbClr val="FFFF00"/>
                </a:solidFill>
              </a:rPr>
              <a:t>Connectors:                </a:t>
            </a:r>
            <a:r>
              <a:rPr lang="en-US" sz="2000" dirty="0" smtClean="0">
                <a:solidFill>
                  <a:schemeClr val="tx1"/>
                </a:solidFill>
              </a:rPr>
              <a:t>used </a:t>
            </a:r>
            <a:r>
              <a:rPr lang="en-US" dirty="0" smtClean="0">
                <a:solidFill>
                  <a:schemeClr val="tx1"/>
                </a:solidFill>
              </a:rPr>
              <a:t>to indicate logic connection in program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endParaRPr lang="en-US" dirty="0" smtClean="0">
              <a:solidFill>
                <a:srgbClr val="FFFF00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2819400" y="5410200"/>
            <a:ext cx="381000" cy="3810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28" name="Oval 27"/>
          <p:cNvSpPr/>
          <p:nvPr/>
        </p:nvSpPr>
        <p:spPr>
          <a:xfrm>
            <a:off x="3505200" y="5410200"/>
            <a:ext cx="381000" cy="3810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2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13" grpId="0" animBg="1"/>
      <p:bldP spid="15" grpId="0" animBg="1"/>
      <p:bldP spid="24" grpId="0" animBg="1"/>
      <p:bldP spid="2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52400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rgbClr val="FFC000"/>
                </a:solidFill>
              </a:rPr>
              <a:t>Assembly Programming 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85800" y="1905000"/>
            <a:ext cx="7924800" cy="685800"/>
          </a:xfrm>
          <a:prstGeom prst="rect">
            <a:avLst/>
          </a:prstGeom>
          <a:solidFill>
            <a:schemeClr val="tx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/>
            <a:r>
              <a:rPr lang="en-US" dirty="0" smtClean="0">
                <a:solidFill>
                  <a:srgbClr val="FF0000"/>
                </a:solidFill>
              </a:rPr>
              <a:t>Problem definition</a:t>
            </a:r>
            <a:r>
              <a:rPr lang="en-US" dirty="0" smtClean="0">
                <a:solidFill>
                  <a:schemeClr val="bg1"/>
                </a:solidFill>
              </a:rPr>
              <a:t>: Write a program to sum 3 data-elements located in memory from address $1000 and store the result in $1100</a:t>
            </a:r>
            <a:endParaRPr lang="en-US" dirty="0" smtClean="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85800" y="1219200"/>
            <a:ext cx="77724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u="sng" dirty="0" smtClean="0">
                <a:solidFill>
                  <a:srgbClr val="FFFF00"/>
                </a:solidFill>
              </a:rPr>
              <a:t>Arithmetic Functions </a:t>
            </a:r>
            <a:endParaRPr lang="en-US" sz="3600" u="sng" dirty="0">
              <a:solidFill>
                <a:srgbClr val="FFFF00"/>
              </a:solidFill>
            </a:endParaRPr>
          </a:p>
        </p:txBody>
      </p:sp>
      <p:sp>
        <p:nvSpPr>
          <p:cNvPr id="17" name="Vertical Scroll 16"/>
          <p:cNvSpPr/>
          <p:nvPr/>
        </p:nvSpPr>
        <p:spPr>
          <a:xfrm>
            <a:off x="3886200" y="2743200"/>
            <a:ext cx="5181600" cy="3962400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lowchart: Process 17"/>
          <p:cNvSpPr/>
          <p:nvPr/>
        </p:nvSpPr>
        <p:spPr>
          <a:xfrm>
            <a:off x="457200" y="3124200"/>
            <a:ext cx="3276600" cy="34290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lowchart: Connector 18"/>
          <p:cNvSpPr/>
          <p:nvPr/>
        </p:nvSpPr>
        <p:spPr>
          <a:xfrm>
            <a:off x="1295400" y="3200400"/>
            <a:ext cx="1600200" cy="304800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Start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0" name="Flowchart: Process 19"/>
          <p:cNvSpPr/>
          <p:nvPr/>
        </p:nvSpPr>
        <p:spPr>
          <a:xfrm>
            <a:off x="1447800" y="2667000"/>
            <a:ext cx="1676400" cy="381000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rgbClr val="FFFF00"/>
                </a:solidFill>
              </a:rPr>
              <a:t>Flowchart </a:t>
            </a:r>
            <a:endParaRPr lang="en-US" b="1" i="1" dirty="0">
              <a:solidFill>
                <a:srgbClr val="FFFF00"/>
              </a:solidFill>
            </a:endParaRPr>
          </a:p>
        </p:txBody>
      </p:sp>
      <p:sp>
        <p:nvSpPr>
          <p:cNvPr id="21" name="Flowchart: Process 20"/>
          <p:cNvSpPr/>
          <p:nvPr/>
        </p:nvSpPr>
        <p:spPr>
          <a:xfrm>
            <a:off x="5791200" y="2819400"/>
            <a:ext cx="2743200" cy="304800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rgbClr val="FFFF00"/>
                </a:solidFill>
              </a:rPr>
              <a:t>Assembly program</a:t>
            </a:r>
            <a:endParaRPr lang="en-US" b="1" i="1" dirty="0">
              <a:solidFill>
                <a:srgbClr val="FFFF00"/>
              </a:solidFill>
            </a:endParaRPr>
          </a:p>
        </p:txBody>
      </p:sp>
      <p:sp>
        <p:nvSpPr>
          <p:cNvPr id="22" name="Flowchart: Process 21"/>
          <p:cNvSpPr/>
          <p:nvPr/>
        </p:nvSpPr>
        <p:spPr>
          <a:xfrm>
            <a:off x="4419600" y="3352800"/>
            <a:ext cx="4038600" cy="304800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rgbClr val="FFFF00"/>
                </a:solidFill>
              </a:rPr>
              <a:t>ORG $1500 </a:t>
            </a:r>
            <a:r>
              <a:rPr lang="en-US" sz="1600" dirty="0" smtClean="0">
                <a:solidFill>
                  <a:srgbClr val="FFFF00"/>
                </a:solidFill>
              </a:rPr>
              <a:t>; </a:t>
            </a:r>
            <a:r>
              <a:rPr lang="en-US" sz="1600" i="1" dirty="0" smtClean="0">
                <a:solidFill>
                  <a:schemeClr val="tx1"/>
                </a:solidFill>
              </a:rPr>
              <a:t>Start from address 1500</a:t>
            </a:r>
            <a:endParaRPr lang="en-US" sz="1600" i="1" dirty="0">
              <a:solidFill>
                <a:schemeClr val="tx1"/>
              </a:solidFill>
            </a:endParaRPr>
          </a:p>
        </p:txBody>
      </p:sp>
      <p:sp>
        <p:nvSpPr>
          <p:cNvPr id="33" name="Down Arrow 32"/>
          <p:cNvSpPr/>
          <p:nvPr/>
        </p:nvSpPr>
        <p:spPr>
          <a:xfrm>
            <a:off x="1981200" y="3505200"/>
            <a:ext cx="198119" cy="228600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lowchart: Data 34"/>
          <p:cNvSpPr/>
          <p:nvPr/>
        </p:nvSpPr>
        <p:spPr>
          <a:xfrm>
            <a:off x="533400" y="3733800"/>
            <a:ext cx="3048000" cy="304800"/>
          </a:xfrm>
          <a:prstGeom prst="flowChartInputOutp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[A] </a:t>
            </a:r>
            <a:r>
              <a:rPr lang="en-US" sz="1400" dirty="0" smtClean="0">
                <a:solidFill>
                  <a:schemeClr val="bg1"/>
                </a:solidFill>
                <a:sym typeface="Wingdings" pitchFamily="2" charset="2"/>
              </a:rPr>
              <a:t></a:t>
            </a:r>
            <a:r>
              <a:rPr lang="en-US" sz="1400" dirty="0" smtClean="0">
                <a:solidFill>
                  <a:schemeClr val="bg1"/>
                </a:solidFill>
              </a:rPr>
              <a:t> [1000] 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36" name="Flowchart: Process 35"/>
          <p:cNvSpPr/>
          <p:nvPr/>
        </p:nvSpPr>
        <p:spPr>
          <a:xfrm>
            <a:off x="4419600" y="3733800"/>
            <a:ext cx="4038600" cy="304800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rgbClr val="FFFF00"/>
                </a:solidFill>
              </a:rPr>
              <a:t>LDAA $1000 </a:t>
            </a:r>
            <a:r>
              <a:rPr lang="en-US" sz="1600" dirty="0" smtClean="0">
                <a:solidFill>
                  <a:srgbClr val="FFFF00"/>
                </a:solidFill>
              </a:rPr>
              <a:t>; </a:t>
            </a:r>
            <a:r>
              <a:rPr lang="en-US" sz="1600" i="1" dirty="0" smtClean="0">
                <a:solidFill>
                  <a:schemeClr val="tx1"/>
                </a:solidFill>
              </a:rPr>
              <a:t>Load A from address [1000]</a:t>
            </a:r>
            <a:endParaRPr lang="en-US" sz="1600" i="1" dirty="0">
              <a:solidFill>
                <a:schemeClr val="tx1"/>
              </a:solidFill>
            </a:endParaRPr>
          </a:p>
        </p:txBody>
      </p:sp>
      <p:sp>
        <p:nvSpPr>
          <p:cNvPr id="37" name="Down Arrow 36"/>
          <p:cNvSpPr/>
          <p:nvPr/>
        </p:nvSpPr>
        <p:spPr>
          <a:xfrm>
            <a:off x="1981200" y="4953000"/>
            <a:ext cx="198119" cy="228600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lowchart: Data 37"/>
          <p:cNvSpPr/>
          <p:nvPr/>
        </p:nvSpPr>
        <p:spPr>
          <a:xfrm>
            <a:off x="533400" y="5181600"/>
            <a:ext cx="3048000" cy="304800"/>
          </a:xfrm>
          <a:prstGeom prst="flowChartInputOutp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[A] </a:t>
            </a:r>
            <a:r>
              <a:rPr lang="en-US" sz="1400" dirty="0" smtClean="0">
                <a:solidFill>
                  <a:schemeClr val="bg1"/>
                </a:solidFill>
                <a:sym typeface="Wingdings" pitchFamily="2" charset="2"/>
              </a:rPr>
              <a:t> [$ 1010]</a:t>
            </a:r>
            <a:r>
              <a:rPr lang="en-US" sz="1400" dirty="0" smtClean="0">
                <a:solidFill>
                  <a:schemeClr val="bg1"/>
                </a:solidFill>
              </a:rPr>
              <a:t> 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39" name="Down Arrow 38"/>
          <p:cNvSpPr/>
          <p:nvPr/>
        </p:nvSpPr>
        <p:spPr>
          <a:xfrm>
            <a:off x="1981200" y="4038600"/>
            <a:ext cx="228599" cy="152400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lowchart: Process 39"/>
          <p:cNvSpPr/>
          <p:nvPr/>
        </p:nvSpPr>
        <p:spPr>
          <a:xfrm>
            <a:off x="838200" y="4191000"/>
            <a:ext cx="2514600" cy="304800"/>
          </a:xfrm>
          <a:prstGeom prst="flowChartProces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[A] </a:t>
            </a:r>
            <a:r>
              <a:rPr lang="en-US" sz="1400" dirty="0" smtClean="0">
                <a:solidFill>
                  <a:schemeClr val="bg1"/>
                </a:solidFill>
                <a:sym typeface="Wingdings" pitchFamily="2" charset="2"/>
              </a:rPr>
              <a:t></a:t>
            </a:r>
            <a:r>
              <a:rPr lang="en-US" sz="1400" dirty="0" smtClean="0">
                <a:solidFill>
                  <a:schemeClr val="bg1"/>
                </a:solidFill>
              </a:rPr>
              <a:t> [A] + [$ 1001] 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41" name="Flowchart: Process 40"/>
          <p:cNvSpPr/>
          <p:nvPr/>
        </p:nvSpPr>
        <p:spPr>
          <a:xfrm>
            <a:off x="4419600" y="4191000"/>
            <a:ext cx="3962400" cy="304800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rgbClr val="FFFF00"/>
                </a:solidFill>
              </a:rPr>
              <a:t>ADDA $1001 </a:t>
            </a:r>
            <a:r>
              <a:rPr lang="en-US" sz="1600" dirty="0" smtClean="0">
                <a:solidFill>
                  <a:srgbClr val="FFFF00"/>
                </a:solidFill>
              </a:rPr>
              <a:t>; </a:t>
            </a:r>
            <a:r>
              <a:rPr lang="en-US" sz="1600" i="1" dirty="0" smtClean="0">
                <a:solidFill>
                  <a:schemeClr val="tx1"/>
                </a:solidFill>
              </a:rPr>
              <a:t>Add A and [1001], store in A</a:t>
            </a:r>
            <a:endParaRPr lang="en-US" sz="1600" i="1" dirty="0">
              <a:solidFill>
                <a:schemeClr val="tx1"/>
              </a:solidFill>
            </a:endParaRPr>
          </a:p>
        </p:txBody>
      </p:sp>
      <p:sp>
        <p:nvSpPr>
          <p:cNvPr id="42" name="Down Arrow 41"/>
          <p:cNvSpPr/>
          <p:nvPr/>
        </p:nvSpPr>
        <p:spPr>
          <a:xfrm>
            <a:off x="1981200" y="4495800"/>
            <a:ext cx="228599" cy="152400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lowchart: Process 42"/>
          <p:cNvSpPr/>
          <p:nvPr/>
        </p:nvSpPr>
        <p:spPr>
          <a:xfrm>
            <a:off x="838200" y="4648200"/>
            <a:ext cx="2590800" cy="304800"/>
          </a:xfrm>
          <a:prstGeom prst="flowChartProces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[A] </a:t>
            </a:r>
            <a:r>
              <a:rPr lang="en-US" sz="1400" dirty="0" smtClean="0">
                <a:solidFill>
                  <a:schemeClr val="bg1"/>
                </a:solidFill>
                <a:sym typeface="Wingdings" pitchFamily="2" charset="2"/>
              </a:rPr>
              <a:t></a:t>
            </a:r>
            <a:r>
              <a:rPr lang="en-US" sz="1400" dirty="0" smtClean="0">
                <a:solidFill>
                  <a:schemeClr val="bg1"/>
                </a:solidFill>
              </a:rPr>
              <a:t> [A] + [$ 1002] 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44" name="Flowchart: Process 43"/>
          <p:cNvSpPr/>
          <p:nvPr/>
        </p:nvSpPr>
        <p:spPr>
          <a:xfrm>
            <a:off x="4419600" y="4648200"/>
            <a:ext cx="4114800" cy="304800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rgbClr val="FFFF00"/>
                </a:solidFill>
              </a:rPr>
              <a:t>ADDA $1002 </a:t>
            </a:r>
            <a:r>
              <a:rPr lang="en-US" sz="1600" dirty="0" smtClean="0">
                <a:solidFill>
                  <a:srgbClr val="FFFF00"/>
                </a:solidFill>
              </a:rPr>
              <a:t>; </a:t>
            </a:r>
            <a:r>
              <a:rPr lang="en-US" sz="1600" i="1" dirty="0" smtClean="0">
                <a:solidFill>
                  <a:schemeClr val="tx1"/>
                </a:solidFill>
              </a:rPr>
              <a:t>Add A and [1002], store in A</a:t>
            </a:r>
            <a:endParaRPr lang="en-US" sz="1600" i="1" dirty="0">
              <a:solidFill>
                <a:schemeClr val="tx1"/>
              </a:solidFill>
            </a:endParaRPr>
          </a:p>
        </p:txBody>
      </p:sp>
      <p:sp>
        <p:nvSpPr>
          <p:cNvPr id="45" name="Flowchart: Process 44"/>
          <p:cNvSpPr/>
          <p:nvPr/>
        </p:nvSpPr>
        <p:spPr>
          <a:xfrm>
            <a:off x="4419600" y="5181600"/>
            <a:ext cx="4114800" cy="304800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rgbClr val="FFFF00"/>
                </a:solidFill>
              </a:rPr>
              <a:t>STAA $1010 </a:t>
            </a:r>
            <a:r>
              <a:rPr lang="en-US" sz="1600" dirty="0" smtClean="0">
                <a:solidFill>
                  <a:srgbClr val="FFFF00"/>
                </a:solidFill>
              </a:rPr>
              <a:t>; </a:t>
            </a:r>
            <a:r>
              <a:rPr lang="en-US" sz="1600" i="1" dirty="0" smtClean="0">
                <a:solidFill>
                  <a:schemeClr val="tx1"/>
                </a:solidFill>
              </a:rPr>
              <a:t> Store [A] in address 1010</a:t>
            </a:r>
            <a:endParaRPr lang="en-US" sz="1600" i="1" dirty="0">
              <a:solidFill>
                <a:schemeClr val="tx1"/>
              </a:solidFill>
            </a:endParaRPr>
          </a:p>
        </p:txBody>
      </p:sp>
      <p:sp>
        <p:nvSpPr>
          <p:cNvPr id="48" name="Flowchart: Process 47"/>
          <p:cNvSpPr/>
          <p:nvPr/>
        </p:nvSpPr>
        <p:spPr>
          <a:xfrm>
            <a:off x="4419600" y="5715000"/>
            <a:ext cx="4114800" cy="304800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rgbClr val="FFFF00"/>
                </a:solidFill>
              </a:rPr>
              <a:t>END </a:t>
            </a:r>
            <a:r>
              <a:rPr lang="en-US" sz="1600" dirty="0" smtClean="0">
                <a:solidFill>
                  <a:srgbClr val="FFFF00"/>
                </a:solidFill>
              </a:rPr>
              <a:t>; </a:t>
            </a:r>
            <a:r>
              <a:rPr lang="en-US" sz="1600" i="1" dirty="0" smtClean="0">
                <a:solidFill>
                  <a:schemeClr val="tx1"/>
                </a:solidFill>
              </a:rPr>
              <a:t>               End of the assembly program</a:t>
            </a:r>
            <a:endParaRPr lang="en-US" sz="1600" i="1" dirty="0">
              <a:solidFill>
                <a:schemeClr val="tx1"/>
              </a:solidFill>
            </a:endParaRPr>
          </a:p>
        </p:txBody>
      </p:sp>
      <p:sp>
        <p:nvSpPr>
          <p:cNvPr id="49" name="Flowchart: Connector 48"/>
          <p:cNvSpPr/>
          <p:nvPr/>
        </p:nvSpPr>
        <p:spPr>
          <a:xfrm>
            <a:off x="1295400" y="5715000"/>
            <a:ext cx="1600200" cy="304800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End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1" name="Down Arrow 50"/>
          <p:cNvSpPr/>
          <p:nvPr/>
        </p:nvSpPr>
        <p:spPr>
          <a:xfrm>
            <a:off x="1981200" y="5486400"/>
            <a:ext cx="228600" cy="228600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/>
      <p:bldP spid="33" grpId="0" animBg="1"/>
      <p:bldP spid="35" grpId="0" animBg="1"/>
      <p:bldP spid="38" grpId="0" animBg="1"/>
      <p:bldP spid="39" grpId="0" animBg="1"/>
      <p:bldP spid="40" grpId="0" animBg="1"/>
      <p:bldP spid="42" grpId="0" animBg="1"/>
      <p:bldP spid="43" grpId="0" animBg="1"/>
      <p:bldP spid="49" grpId="0" animBg="1"/>
      <p:bldP spid="5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533400"/>
            <a:ext cx="8229600" cy="12192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rgbClr val="FFC000"/>
                </a:solidFill>
              </a:rPr>
              <a:t>Inherent Addressing Mode 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2667000"/>
            <a:ext cx="7854696" cy="350520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dirty="0" smtClean="0">
                <a:solidFill>
                  <a:srgbClr val="FFC000"/>
                </a:solidFill>
              </a:rPr>
              <a:t>Definition:</a:t>
            </a:r>
            <a:r>
              <a:rPr lang="en-US" dirty="0" smtClean="0"/>
              <a:t> Inherent addressing mode is the mode when instruction </a:t>
            </a:r>
            <a:r>
              <a:rPr lang="en-US" dirty="0" smtClean="0">
                <a:solidFill>
                  <a:srgbClr val="FFFF00"/>
                </a:solidFill>
              </a:rPr>
              <a:t>does not request any data</a:t>
            </a:r>
            <a:r>
              <a:rPr lang="en-US" dirty="0" smtClean="0"/>
              <a:t> because operation does not require that.</a:t>
            </a:r>
          </a:p>
          <a:p>
            <a:pPr algn="l"/>
            <a:endParaRPr lang="en-US" dirty="0" smtClean="0">
              <a:solidFill>
                <a:srgbClr val="FFFF00"/>
              </a:solidFill>
            </a:endParaRPr>
          </a:p>
          <a:p>
            <a:pPr algn="l"/>
            <a:r>
              <a:rPr lang="en-US" dirty="0" smtClean="0">
                <a:solidFill>
                  <a:srgbClr val="FFFF00"/>
                </a:solidFill>
              </a:rPr>
              <a:t>EXAMPLES: </a:t>
            </a:r>
            <a:r>
              <a:rPr lang="en-US" dirty="0" smtClean="0"/>
              <a:t> </a:t>
            </a:r>
          </a:p>
          <a:p>
            <a:pPr algn="l"/>
            <a:r>
              <a:rPr lang="en-US" dirty="0" smtClean="0"/>
              <a:t>1. NOP – “No operation”. This instruction is used only to pass the instruction execution cycle. It is used in assembly programming to adjust real-time  program execution.</a:t>
            </a:r>
          </a:p>
          <a:p>
            <a:pPr algn="l"/>
            <a:r>
              <a:rPr lang="en-US" dirty="0" smtClean="0"/>
              <a:t>2. INX – Increment Index register “X”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52400"/>
            <a:ext cx="8305800" cy="685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FFC000"/>
                </a:solidFill>
              </a:rPr>
              <a:t>Addressing Modes: “Inherent”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3400" y="1219200"/>
            <a:ext cx="2362200" cy="2819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85800" y="1371600"/>
            <a:ext cx="2057400" cy="3048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PC = 100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791200" y="1219200"/>
            <a:ext cx="1905000" cy="3581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90600" y="914400"/>
            <a:ext cx="17526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CPU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791200" y="914400"/>
            <a:ext cx="30480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MEMORY         Address</a:t>
            </a:r>
            <a:endParaRPr lang="en-US" dirty="0"/>
          </a:p>
        </p:txBody>
      </p:sp>
      <p:sp>
        <p:nvSpPr>
          <p:cNvPr id="9" name="Right Arrow 8"/>
          <p:cNvSpPr/>
          <p:nvPr/>
        </p:nvSpPr>
        <p:spPr>
          <a:xfrm>
            <a:off x="2895600" y="1447800"/>
            <a:ext cx="2895600" cy="53340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Address Bus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53000" y="1219200"/>
            <a:ext cx="7620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100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867400" y="1524000"/>
            <a:ext cx="17526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I</a:t>
            </a:r>
            <a:r>
              <a:rPr lang="en-US" dirty="0" smtClean="0">
                <a:solidFill>
                  <a:schemeClr val="bg1"/>
                </a:solidFill>
              </a:rPr>
              <a:t>NX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33400" y="4191000"/>
            <a:ext cx="4800600" cy="3048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PC content appears on the Address BUS = 100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533400" y="4572000"/>
            <a:ext cx="4800600" cy="5334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Content  of  Memory in Address = 100 goes to Instruction Register in CPU over the Data Bus </a:t>
            </a:r>
            <a:endParaRPr lang="en-US" dirty="0"/>
          </a:p>
        </p:txBody>
      </p:sp>
      <p:sp>
        <p:nvSpPr>
          <p:cNvPr id="17" name="Left-Right Arrow 16"/>
          <p:cNvSpPr/>
          <p:nvPr/>
        </p:nvSpPr>
        <p:spPr>
          <a:xfrm rot="10800000" flipV="1">
            <a:off x="2895600" y="1981200"/>
            <a:ext cx="2895600" cy="457199"/>
          </a:xfrm>
          <a:prstGeom prst="left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Data Bus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85800" y="1828800"/>
            <a:ext cx="20574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Instruction Reg.</a:t>
            </a:r>
          </a:p>
          <a:p>
            <a:pPr algn="ctr"/>
            <a:endParaRPr lang="en-US" sz="1600" dirty="0"/>
          </a:p>
          <a:p>
            <a:pPr algn="ctr"/>
            <a:endParaRPr lang="en-US" sz="1600" dirty="0"/>
          </a:p>
        </p:txBody>
      </p:sp>
      <p:sp>
        <p:nvSpPr>
          <p:cNvPr id="22" name="Rectangle 21"/>
          <p:cNvSpPr/>
          <p:nvPr/>
        </p:nvSpPr>
        <p:spPr>
          <a:xfrm>
            <a:off x="5867400" y="1524000"/>
            <a:ext cx="17526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INX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696200" y="1524000"/>
            <a:ext cx="5334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100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7696200" y="2819400"/>
            <a:ext cx="6858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1000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685800" y="3200400"/>
            <a:ext cx="2057400" cy="762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Index Reg. X =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20FF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533400" y="5181600"/>
            <a:ext cx="4800600" cy="5334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Op-Code [Increment X-Reg.] goes to ALU and content of X-reg. increments (20FF+1 = 2100)  </a:t>
            </a:r>
            <a:endParaRPr lang="en-US" dirty="0"/>
          </a:p>
        </p:txBody>
      </p:sp>
      <p:sp>
        <p:nvSpPr>
          <p:cNvPr id="28" name="Down Arrow Callout 27"/>
          <p:cNvSpPr/>
          <p:nvPr/>
        </p:nvSpPr>
        <p:spPr>
          <a:xfrm>
            <a:off x="685800" y="2743200"/>
            <a:ext cx="2057400" cy="457200"/>
          </a:xfrm>
          <a:prstGeom prst="downArrowCallou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ALU</a:t>
            </a:r>
            <a:endParaRPr lang="en-US" dirty="0"/>
          </a:p>
        </p:txBody>
      </p:sp>
      <p:sp>
        <p:nvSpPr>
          <p:cNvPr id="29" name="Down Arrow 28"/>
          <p:cNvSpPr/>
          <p:nvPr/>
        </p:nvSpPr>
        <p:spPr>
          <a:xfrm>
            <a:off x="1600200" y="2514600"/>
            <a:ext cx="228600" cy="228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1219200" y="3581400"/>
            <a:ext cx="1066800" cy="3048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2100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53333 0.09991 " pathEditMode="relative" ptsTypes="AA">
                                      <p:cBhvr>
                                        <p:cTn id="21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 animBg="1"/>
      <p:bldP spid="16" grpId="0" animBg="1"/>
      <p:bldP spid="22" grpId="0" animBg="1"/>
      <p:bldP spid="27" grpId="0" animBg="1"/>
      <p:bldP spid="3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533400"/>
            <a:ext cx="8229600" cy="12192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FFC000"/>
                </a:solidFill>
              </a:rPr>
              <a:t>Immediate Addressing Mode 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2667000"/>
            <a:ext cx="7854696" cy="3505200"/>
          </a:xfrm>
        </p:spPr>
        <p:txBody>
          <a:bodyPr>
            <a:normAutofit/>
          </a:bodyPr>
          <a:lstStyle/>
          <a:p>
            <a:pPr algn="l"/>
            <a:r>
              <a:rPr lang="en-US" dirty="0" smtClean="0">
                <a:solidFill>
                  <a:srgbClr val="FFC000"/>
                </a:solidFill>
              </a:rPr>
              <a:t>Definition:</a:t>
            </a:r>
            <a:r>
              <a:rPr lang="en-US" dirty="0" smtClean="0"/>
              <a:t> Immediate addressing mode is the mode when instruction </a:t>
            </a:r>
            <a:r>
              <a:rPr lang="en-US" dirty="0" smtClean="0">
                <a:solidFill>
                  <a:srgbClr val="FFFF00"/>
                </a:solidFill>
              </a:rPr>
              <a:t>contains the operand (data) inside instruction word</a:t>
            </a:r>
            <a:r>
              <a:rPr lang="en-US" dirty="0" smtClean="0"/>
              <a:t>. Usually is used to store constants in the “body” of the program. </a:t>
            </a:r>
          </a:p>
          <a:p>
            <a:pPr algn="l"/>
            <a:endParaRPr lang="en-US" dirty="0" smtClean="0">
              <a:solidFill>
                <a:srgbClr val="FFFF00"/>
              </a:solidFill>
            </a:endParaRPr>
          </a:p>
          <a:p>
            <a:pPr algn="l"/>
            <a:r>
              <a:rPr lang="en-US" dirty="0" smtClean="0">
                <a:solidFill>
                  <a:srgbClr val="FFFF00"/>
                </a:solidFill>
              </a:rPr>
              <a:t>EXAMPLE: </a:t>
            </a:r>
            <a:r>
              <a:rPr lang="en-US" dirty="0" smtClean="0"/>
              <a:t> </a:t>
            </a:r>
          </a:p>
          <a:p>
            <a:pPr algn="l"/>
            <a:r>
              <a:rPr lang="en-US" dirty="0" smtClean="0"/>
              <a:t>1. LDAA #55 ; Load digit 55 (0101 01010) to the </a:t>
            </a:r>
            <a:r>
              <a:rPr lang="en-US" dirty="0" err="1" smtClean="0"/>
              <a:t>Reg.A</a:t>
            </a:r>
            <a:r>
              <a:rPr lang="en-US" dirty="0" smtClean="0"/>
              <a:t> in CPU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152400"/>
            <a:ext cx="8763000" cy="685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FFC000"/>
                </a:solidFill>
              </a:rPr>
              <a:t>Addressing Modes: “Immediate”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3400" y="1219200"/>
            <a:ext cx="2362200" cy="2819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85800" y="1371600"/>
            <a:ext cx="2057400" cy="3048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PC = 100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791200" y="1219200"/>
            <a:ext cx="1905000" cy="3581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90600" y="914400"/>
            <a:ext cx="17526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CPU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791200" y="914400"/>
            <a:ext cx="30480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MEMORY         Address</a:t>
            </a:r>
            <a:endParaRPr lang="en-US" dirty="0"/>
          </a:p>
        </p:txBody>
      </p:sp>
      <p:sp>
        <p:nvSpPr>
          <p:cNvPr id="9" name="Right Arrow 8"/>
          <p:cNvSpPr/>
          <p:nvPr/>
        </p:nvSpPr>
        <p:spPr>
          <a:xfrm>
            <a:off x="2895600" y="1447800"/>
            <a:ext cx="2895600" cy="53340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Address Bus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53000" y="1219200"/>
            <a:ext cx="7620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100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867400" y="1524000"/>
            <a:ext cx="17526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LDAA #55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33400" y="4191000"/>
            <a:ext cx="4800600" cy="3048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PC content appears on the Address BUS = 100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533400" y="4572000"/>
            <a:ext cx="4800600" cy="5334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Content  of  Memory in Address = 100 goes to Instruction Register in CPU over the Data Bus </a:t>
            </a:r>
            <a:endParaRPr lang="en-US" dirty="0"/>
          </a:p>
        </p:txBody>
      </p:sp>
      <p:sp>
        <p:nvSpPr>
          <p:cNvPr id="17" name="Left-Right Arrow 16"/>
          <p:cNvSpPr/>
          <p:nvPr/>
        </p:nvSpPr>
        <p:spPr>
          <a:xfrm rot="10800000" flipV="1">
            <a:off x="2895600" y="1981200"/>
            <a:ext cx="2895600" cy="457199"/>
          </a:xfrm>
          <a:prstGeom prst="left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Data Bus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85800" y="1828800"/>
            <a:ext cx="20574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Instruction Reg.</a:t>
            </a:r>
          </a:p>
          <a:p>
            <a:pPr algn="ctr"/>
            <a:endParaRPr lang="en-US" sz="1600" dirty="0"/>
          </a:p>
          <a:p>
            <a:pPr algn="ctr"/>
            <a:endParaRPr lang="en-US" sz="1600" dirty="0"/>
          </a:p>
        </p:txBody>
      </p:sp>
      <p:sp>
        <p:nvSpPr>
          <p:cNvPr id="22" name="Rectangle 21"/>
          <p:cNvSpPr/>
          <p:nvPr/>
        </p:nvSpPr>
        <p:spPr>
          <a:xfrm>
            <a:off x="5867400" y="1524000"/>
            <a:ext cx="17526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LDAA #55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696200" y="1524000"/>
            <a:ext cx="5334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100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7696200" y="2819400"/>
            <a:ext cx="6858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1000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533400" y="5181600"/>
            <a:ext cx="4800600" cy="5334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Op-Code [Load] goes to ALU and operand 55 is loaded from instruction to </a:t>
            </a:r>
            <a:r>
              <a:rPr lang="en-US" dirty="0" err="1" smtClean="0"/>
              <a:t>Reg.A</a:t>
            </a:r>
            <a:r>
              <a:rPr lang="en-US" dirty="0" smtClean="0"/>
              <a:t> in CPU   </a:t>
            </a:r>
            <a:endParaRPr lang="en-US" dirty="0"/>
          </a:p>
        </p:txBody>
      </p:sp>
      <p:sp>
        <p:nvSpPr>
          <p:cNvPr id="28" name="Down Arrow Callout 27"/>
          <p:cNvSpPr/>
          <p:nvPr/>
        </p:nvSpPr>
        <p:spPr>
          <a:xfrm>
            <a:off x="685800" y="2743200"/>
            <a:ext cx="2057400" cy="457200"/>
          </a:xfrm>
          <a:prstGeom prst="downArrowCallou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ALU</a:t>
            </a:r>
            <a:endParaRPr lang="en-US" dirty="0"/>
          </a:p>
        </p:txBody>
      </p:sp>
      <p:sp>
        <p:nvSpPr>
          <p:cNvPr id="29" name="Down Arrow 28"/>
          <p:cNvSpPr/>
          <p:nvPr/>
        </p:nvSpPr>
        <p:spPr>
          <a:xfrm>
            <a:off x="1600200" y="2514600"/>
            <a:ext cx="228600" cy="228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524000" y="3200400"/>
            <a:ext cx="1219200" cy="6096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Data Reg. A</a:t>
            </a:r>
            <a:endParaRPr lang="en-US" sz="1600" dirty="0">
              <a:solidFill>
                <a:schemeClr val="bg1"/>
              </a:solidFill>
            </a:endParaRPr>
          </a:p>
          <a:p>
            <a:pPr algn="ctr"/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2057400" y="3505200"/>
            <a:ext cx="685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55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53333 0.09991 " pathEditMode="relative" ptsTypes="AA">
                                      <p:cBhvr>
                                        <p:cTn id="21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 animBg="1"/>
      <p:bldP spid="16" grpId="0" animBg="1"/>
      <p:bldP spid="22" grpId="0" animBg="1"/>
      <p:bldP spid="27" grpId="0" animBg="1"/>
      <p:bldP spid="3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533400"/>
            <a:ext cx="8229600" cy="12192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rgbClr val="FFC000"/>
                </a:solidFill>
              </a:rPr>
              <a:t>Direct Addressing Mode 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2667000"/>
            <a:ext cx="7854696" cy="3505200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en-US" dirty="0" smtClean="0">
                <a:solidFill>
                  <a:srgbClr val="FFC000"/>
                </a:solidFill>
              </a:rPr>
              <a:t>Definition:</a:t>
            </a:r>
            <a:r>
              <a:rPr lang="en-US" dirty="0" smtClean="0"/>
              <a:t> Direct addressing mode is the mode when instruction </a:t>
            </a:r>
            <a:r>
              <a:rPr lang="en-US" dirty="0" smtClean="0">
                <a:solidFill>
                  <a:srgbClr val="FFFF00"/>
                </a:solidFill>
              </a:rPr>
              <a:t>contains the address of data location. </a:t>
            </a:r>
            <a:endParaRPr lang="en-US" dirty="0" smtClean="0"/>
          </a:p>
          <a:p>
            <a:pPr algn="l"/>
            <a:r>
              <a:rPr lang="en-US" dirty="0" smtClean="0"/>
              <a:t>Direct addressing mode may have “Extended Direct” mode when operand is addressed in two consecutive bytes in the range of addresses from “0000” to “FFFF”</a:t>
            </a:r>
          </a:p>
          <a:p>
            <a:pPr algn="l"/>
            <a:endParaRPr lang="en-US" dirty="0" smtClean="0">
              <a:solidFill>
                <a:srgbClr val="FFFF00"/>
              </a:solidFill>
            </a:endParaRPr>
          </a:p>
          <a:p>
            <a:pPr algn="l"/>
            <a:r>
              <a:rPr lang="en-US" dirty="0" smtClean="0">
                <a:solidFill>
                  <a:srgbClr val="FFFF00"/>
                </a:solidFill>
              </a:rPr>
              <a:t>EXAMPLES: </a:t>
            </a:r>
            <a:r>
              <a:rPr lang="en-US" dirty="0" smtClean="0"/>
              <a:t> </a:t>
            </a:r>
          </a:p>
          <a:p>
            <a:pPr marL="514350" indent="-514350" algn="l">
              <a:buAutoNum type="arabicPeriod"/>
            </a:pPr>
            <a:r>
              <a:rPr lang="en-US" dirty="0" smtClean="0"/>
              <a:t>LDAA $1000 – “Load 8-bit data (e.g. 25) from the address $1000 to the register “A”. </a:t>
            </a:r>
          </a:p>
          <a:p>
            <a:pPr marL="514350" indent="-514350" algn="l">
              <a:buAutoNum type="arabicPeriod"/>
            </a:pPr>
            <a:r>
              <a:rPr lang="en-US" dirty="0" smtClean="0"/>
              <a:t>LDX $2780 – “Load 16-bit data from addresses $2780 (low byte) and $2781 (high byte).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52400"/>
            <a:ext cx="8305800" cy="685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FFC000"/>
                </a:solidFill>
              </a:rPr>
              <a:t>Addressing Modes: “Direct”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3400" y="1219200"/>
            <a:ext cx="2362200" cy="2819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85800" y="1371600"/>
            <a:ext cx="2057400" cy="3048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PC = 100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791200" y="1219200"/>
            <a:ext cx="1905000" cy="3581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90600" y="914400"/>
            <a:ext cx="17526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CPU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791200" y="914400"/>
            <a:ext cx="30480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MEMORY         Address</a:t>
            </a:r>
            <a:endParaRPr lang="en-US" dirty="0"/>
          </a:p>
        </p:txBody>
      </p:sp>
      <p:sp>
        <p:nvSpPr>
          <p:cNvPr id="9" name="Right Arrow 8"/>
          <p:cNvSpPr/>
          <p:nvPr/>
        </p:nvSpPr>
        <p:spPr>
          <a:xfrm>
            <a:off x="2895600" y="1447800"/>
            <a:ext cx="2895600" cy="53340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Address Bus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53000" y="1219200"/>
            <a:ext cx="7620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100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867400" y="1524000"/>
            <a:ext cx="17526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LDAA $1000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33400" y="4191000"/>
            <a:ext cx="4800600" cy="3048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PC content appears on the Address BUS = 100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533400" y="4572000"/>
            <a:ext cx="4800600" cy="5334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Content  of  Memory in Address = 100 goes to Instruction Register in CPU over the Data Bus </a:t>
            </a:r>
            <a:endParaRPr lang="en-US" dirty="0"/>
          </a:p>
        </p:txBody>
      </p:sp>
      <p:sp>
        <p:nvSpPr>
          <p:cNvPr id="17" name="Left-Right Arrow 16"/>
          <p:cNvSpPr/>
          <p:nvPr/>
        </p:nvSpPr>
        <p:spPr>
          <a:xfrm rot="10800000" flipV="1">
            <a:off x="2895600" y="1981200"/>
            <a:ext cx="2895600" cy="457199"/>
          </a:xfrm>
          <a:prstGeom prst="left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Data Bus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85800" y="1828800"/>
            <a:ext cx="20574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Instruction Reg.</a:t>
            </a:r>
          </a:p>
          <a:p>
            <a:pPr algn="ctr"/>
            <a:endParaRPr lang="en-US" sz="1600" dirty="0"/>
          </a:p>
          <a:p>
            <a:pPr algn="ctr"/>
            <a:endParaRPr lang="en-US" sz="1600" dirty="0"/>
          </a:p>
        </p:txBody>
      </p:sp>
      <p:sp>
        <p:nvSpPr>
          <p:cNvPr id="22" name="Rectangle 21"/>
          <p:cNvSpPr/>
          <p:nvPr/>
        </p:nvSpPr>
        <p:spPr>
          <a:xfrm>
            <a:off x="5867400" y="1524000"/>
            <a:ext cx="17526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LDAA $1000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696200" y="1524000"/>
            <a:ext cx="5334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100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7696200" y="2819400"/>
            <a:ext cx="6858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1000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1524000" y="3200400"/>
            <a:ext cx="1219200" cy="6096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Data Reg. A</a:t>
            </a:r>
            <a:endParaRPr lang="en-US" sz="1600" dirty="0">
              <a:solidFill>
                <a:schemeClr val="bg1"/>
              </a:solidFill>
            </a:endParaRPr>
          </a:p>
          <a:p>
            <a:pPr algn="ctr"/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533400" y="5181600"/>
            <a:ext cx="4800600" cy="5334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Op-Code [Load] goes to ALU and </a:t>
            </a:r>
            <a:r>
              <a:rPr lang="en-US" dirty="0"/>
              <a:t>a</a:t>
            </a:r>
            <a:r>
              <a:rPr lang="en-US" dirty="0" smtClean="0"/>
              <a:t>ddress of the data [1000] appears on Address Bus  </a:t>
            </a:r>
            <a:endParaRPr lang="en-US" dirty="0"/>
          </a:p>
        </p:txBody>
      </p:sp>
      <p:sp>
        <p:nvSpPr>
          <p:cNvPr id="28" name="Down Arrow Callout 27"/>
          <p:cNvSpPr/>
          <p:nvPr/>
        </p:nvSpPr>
        <p:spPr>
          <a:xfrm>
            <a:off x="685800" y="2743200"/>
            <a:ext cx="2057400" cy="457200"/>
          </a:xfrm>
          <a:prstGeom prst="downArrowCallou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ALU</a:t>
            </a:r>
            <a:endParaRPr lang="en-US" dirty="0"/>
          </a:p>
        </p:txBody>
      </p:sp>
      <p:sp>
        <p:nvSpPr>
          <p:cNvPr id="29" name="Down Arrow 28"/>
          <p:cNvSpPr/>
          <p:nvPr/>
        </p:nvSpPr>
        <p:spPr>
          <a:xfrm>
            <a:off x="1600200" y="2514600"/>
            <a:ext cx="228600" cy="228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4724400" y="1219200"/>
            <a:ext cx="762000" cy="3048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1000</a:t>
            </a:r>
            <a:endParaRPr lang="en-US" dirty="0"/>
          </a:p>
        </p:txBody>
      </p:sp>
      <p:sp>
        <p:nvSpPr>
          <p:cNvPr id="40" name="Rectangle 39"/>
          <p:cNvSpPr/>
          <p:nvPr/>
        </p:nvSpPr>
        <p:spPr>
          <a:xfrm>
            <a:off x="6781800" y="2819400"/>
            <a:ext cx="8382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25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533400" y="5791200"/>
            <a:ext cx="4800600" cy="5334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The data [25] located in address [1000] goes to requested register “A” in CPU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53333 0.09991 " pathEditMode="relative" ptsTypes="AA">
                                      <p:cBhvr>
                                        <p:cTn id="21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53333 0.09991 " pathEditMode="relative" ptsTypes="AA">
                                      <p:cBhvr>
                                        <p:cTn id="40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 animBg="1"/>
      <p:bldP spid="16" grpId="0" animBg="1"/>
      <p:bldP spid="22" grpId="0" animBg="1"/>
      <p:bldP spid="27" grpId="0" animBg="1"/>
      <p:bldP spid="39" grpId="0" animBg="1"/>
      <p:bldP spid="40" grpId="0" animBg="1"/>
      <p:bldP spid="4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533400"/>
            <a:ext cx="8229600" cy="12192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rgbClr val="FFC000"/>
                </a:solidFill>
              </a:rPr>
              <a:t>Relative Addressing Mode 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2667000"/>
            <a:ext cx="7854696" cy="3505200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US" dirty="0" smtClean="0">
                <a:solidFill>
                  <a:srgbClr val="FFC000"/>
                </a:solidFill>
              </a:rPr>
              <a:t>Definition:</a:t>
            </a:r>
            <a:r>
              <a:rPr lang="en-US" dirty="0" smtClean="0"/>
              <a:t> Relative addressing mode is the mode when instruction </a:t>
            </a:r>
            <a:r>
              <a:rPr lang="en-US" dirty="0" smtClean="0">
                <a:solidFill>
                  <a:srgbClr val="FFFF00"/>
                </a:solidFill>
              </a:rPr>
              <a:t>include signed address offset </a:t>
            </a:r>
            <a:r>
              <a:rPr lang="en-US" dirty="0" smtClean="0"/>
              <a:t>and allows addressing memory location relative to existing (current) address. The offset can be 8 or 16 bit.</a:t>
            </a:r>
          </a:p>
          <a:p>
            <a:pPr algn="l"/>
            <a:endParaRPr lang="en-US" dirty="0" smtClean="0">
              <a:solidFill>
                <a:srgbClr val="FFFF00"/>
              </a:solidFill>
            </a:endParaRPr>
          </a:p>
          <a:p>
            <a:pPr algn="l"/>
            <a:r>
              <a:rPr lang="en-US" dirty="0" smtClean="0">
                <a:solidFill>
                  <a:srgbClr val="FFFF00"/>
                </a:solidFill>
              </a:rPr>
              <a:t>EXAMPLE: </a:t>
            </a:r>
            <a:r>
              <a:rPr lang="en-US" dirty="0" smtClean="0"/>
              <a:t> </a:t>
            </a:r>
          </a:p>
          <a:p>
            <a:pPr marL="514350" indent="-514350" algn="l"/>
            <a:r>
              <a:rPr lang="en-US" dirty="0" err="1" smtClean="0"/>
              <a:t>Addr</a:t>
            </a:r>
            <a:r>
              <a:rPr lang="en-US" dirty="0" smtClean="0"/>
              <a:t>.| Instruction | Comment</a:t>
            </a:r>
          </a:p>
          <a:p>
            <a:pPr marL="514350" indent="-514350" algn="l"/>
            <a:r>
              <a:rPr lang="en-US" dirty="0" smtClean="0"/>
              <a:t>0100    LDAA $1000    Load </a:t>
            </a:r>
            <a:r>
              <a:rPr lang="en-US" dirty="0" err="1" smtClean="0"/>
              <a:t>Reg.A</a:t>
            </a:r>
            <a:r>
              <a:rPr lang="en-US" dirty="0" smtClean="0"/>
              <a:t> from the address $1000</a:t>
            </a:r>
          </a:p>
          <a:p>
            <a:pPr marL="514350" indent="-514350" algn="l"/>
            <a:r>
              <a:rPr lang="en-US" dirty="0" smtClean="0"/>
              <a:t>0103    INCA             Increment </a:t>
            </a:r>
            <a:r>
              <a:rPr lang="en-US" dirty="0" err="1" smtClean="0"/>
              <a:t>Reg.A</a:t>
            </a:r>
            <a:r>
              <a:rPr lang="en-US" dirty="0" smtClean="0"/>
              <a:t> content </a:t>
            </a:r>
          </a:p>
          <a:p>
            <a:pPr marL="514350" indent="-514350" algn="l"/>
            <a:r>
              <a:rPr lang="en-US" dirty="0" smtClean="0"/>
              <a:t>0104    BPL  </a:t>
            </a:r>
            <a:r>
              <a:rPr lang="en-US" dirty="0" smtClean="0">
                <a:solidFill>
                  <a:srgbClr val="FFC000"/>
                </a:solidFill>
              </a:rPr>
              <a:t>-4</a:t>
            </a:r>
            <a:r>
              <a:rPr lang="en-US" dirty="0" smtClean="0">
                <a:solidFill>
                  <a:srgbClr val="FF0000"/>
                </a:solidFill>
              </a:rPr>
              <a:t>  </a:t>
            </a:r>
            <a:r>
              <a:rPr lang="en-US" dirty="0" smtClean="0"/>
              <a:t>  Branch “if plus” to address = 0104 – 4= 0100 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0"/>
            <a:ext cx="8305800" cy="685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FFC000"/>
                </a:solidFill>
              </a:rPr>
              <a:t>Addressing Modes: “Relative”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3400" y="914400"/>
            <a:ext cx="2362200" cy="2667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85800" y="1066800"/>
            <a:ext cx="2057400" cy="3048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PC = 104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791200" y="914400"/>
            <a:ext cx="1905000" cy="3581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685800"/>
            <a:ext cx="17526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CPU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791200" y="914400"/>
            <a:ext cx="30480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MEMORY  </a:t>
            </a:r>
            <a:r>
              <a:rPr lang="en-US" dirty="0" smtClean="0"/>
              <a:t>         Address</a:t>
            </a:r>
            <a:endParaRPr lang="en-US" dirty="0"/>
          </a:p>
        </p:txBody>
      </p:sp>
      <p:sp>
        <p:nvSpPr>
          <p:cNvPr id="9" name="Right Arrow 8"/>
          <p:cNvSpPr/>
          <p:nvPr/>
        </p:nvSpPr>
        <p:spPr>
          <a:xfrm>
            <a:off x="2895600" y="1143000"/>
            <a:ext cx="2895600" cy="53340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Address Bus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53000" y="914400"/>
            <a:ext cx="7620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104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867400" y="1219200"/>
            <a:ext cx="17526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LDAA $1000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33400" y="3886200"/>
            <a:ext cx="4800600" cy="3048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PC content appears on the Address BUS = 104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533400" y="4267200"/>
            <a:ext cx="4800600" cy="5334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Content  of  Memory in Address = 104 goes to Instruction Register in CPU over the Data Bus </a:t>
            </a:r>
            <a:endParaRPr lang="en-US" dirty="0"/>
          </a:p>
        </p:txBody>
      </p:sp>
      <p:sp>
        <p:nvSpPr>
          <p:cNvPr id="17" name="Left-Right Arrow 16"/>
          <p:cNvSpPr/>
          <p:nvPr/>
        </p:nvSpPr>
        <p:spPr>
          <a:xfrm rot="10800000" flipV="1">
            <a:off x="2895600" y="1676400"/>
            <a:ext cx="2895600" cy="457199"/>
          </a:xfrm>
          <a:prstGeom prst="left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Data Bus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85800" y="1524000"/>
            <a:ext cx="20574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Instruction Reg.</a:t>
            </a:r>
          </a:p>
          <a:p>
            <a:pPr algn="ctr"/>
            <a:endParaRPr lang="en-US" sz="1600" dirty="0"/>
          </a:p>
          <a:p>
            <a:pPr algn="ctr"/>
            <a:endParaRPr lang="en-US" sz="1600" dirty="0"/>
          </a:p>
        </p:txBody>
      </p:sp>
      <p:sp>
        <p:nvSpPr>
          <p:cNvPr id="22" name="Rectangle 21"/>
          <p:cNvSpPr/>
          <p:nvPr/>
        </p:nvSpPr>
        <p:spPr>
          <a:xfrm>
            <a:off x="5867400" y="1828800"/>
            <a:ext cx="17526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BPL -4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696200" y="1219200"/>
            <a:ext cx="5334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100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7696200" y="3124200"/>
            <a:ext cx="6858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1000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1524000" y="2895600"/>
            <a:ext cx="1219200" cy="6096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Data Reg. A</a:t>
            </a:r>
            <a:endParaRPr lang="en-US" sz="1600" dirty="0">
              <a:solidFill>
                <a:schemeClr val="bg1"/>
              </a:solidFill>
            </a:endParaRPr>
          </a:p>
          <a:p>
            <a:pPr algn="ctr"/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533400" y="4876800"/>
            <a:ext cx="4800600" cy="5334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Op-Code [BPL=2A] goes to ALU and </a:t>
            </a:r>
            <a:r>
              <a:rPr lang="en-US" dirty="0"/>
              <a:t>a</a:t>
            </a:r>
            <a:r>
              <a:rPr lang="en-US" dirty="0" smtClean="0"/>
              <a:t>ddress of next instruction 104 – 04=100 goes to PC  </a:t>
            </a:r>
            <a:endParaRPr lang="en-US" dirty="0"/>
          </a:p>
        </p:txBody>
      </p:sp>
      <p:sp>
        <p:nvSpPr>
          <p:cNvPr id="28" name="Down Arrow Callout 27"/>
          <p:cNvSpPr/>
          <p:nvPr/>
        </p:nvSpPr>
        <p:spPr>
          <a:xfrm>
            <a:off x="685800" y="2438400"/>
            <a:ext cx="2057400" cy="457200"/>
          </a:xfrm>
          <a:prstGeom prst="downArrowCallou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ALU</a:t>
            </a:r>
            <a:endParaRPr lang="en-US" dirty="0"/>
          </a:p>
        </p:txBody>
      </p:sp>
      <p:sp>
        <p:nvSpPr>
          <p:cNvPr id="29" name="Down Arrow 28"/>
          <p:cNvSpPr/>
          <p:nvPr/>
        </p:nvSpPr>
        <p:spPr>
          <a:xfrm>
            <a:off x="1600200" y="2209800"/>
            <a:ext cx="228600" cy="228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6781800" y="3124200"/>
            <a:ext cx="8382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25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533400" y="5486400"/>
            <a:ext cx="4800600" cy="5334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The  new instruction address [100] is sent to the address bus and new instruction is loaded   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5867400" y="1524000"/>
            <a:ext cx="17526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INCA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7696200" y="1524000"/>
            <a:ext cx="5334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103</a:t>
            </a:r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7696200" y="1828800"/>
            <a:ext cx="5334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104</a:t>
            </a:r>
            <a:endParaRPr lang="en-US" dirty="0"/>
          </a:p>
        </p:txBody>
      </p:sp>
      <p:sp>
        <p:nvSpPr>
          <p:cNvPr id="34" name="Rectangle 33"/>
          <p:cNvSpPr/>
          <p:nvPr/>
        </p:nvSpPr>
        <p:spPr>
          <a:xfrm>
            <a:off x="5867400" y="1219200"/>
            <a:ext cx="17526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LDAA $1000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5867400" y="1828800"/>
            <a:ext cx="17526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BPL -4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685800" y="1066800"/>
            <a:ext cx="2057400" cy="3048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PC = 100</a:t>
            </a:r>
            <a:endParaRPr lang="en-US" dirty="0"/>
          </a:p>
        </p:txBody>
      </p:sp>
      <p:sp>
        <p:nvSpPr>
          <p:cNvPr id="37" name="Rectangle 36"/>
          <p:cNvSpPr/>
          <p:nvPr/>
        </p:nvSpPr>
        <p:spPr>
          <a:xfrm>
            <a:off x="4724400" y="914400"/>
            <a:ext cx="762000" cy="3048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100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533400" y="6096000"/>
            <a:ext cx="4800600" cy="5334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The  new instruction LDAA $1000 is executed by loading Reg. A with data [25] from $1000   </a:t>
            </a:r>
            <a:endParaRPr lang="en-US" dirty="0"/>
          </a:p>
        </p:txBody>
      </p:sp>
      <p:sp>
        <p:nvSpPr>
          <p:cNvPr id="42" name="Rectangle 41"/>
          <p:cNvSpPr/>
          <p:nvPr/>
        </p:nvSpPr>
        <p:spPr>
          <a:xfrm>
            <a:off x="6781800" y="3124200"/>
            <a:ext cx="8382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25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1.64662E-6 L -0.54166 -1.64662E-6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4.98612E-6 L -0.54583 0.08881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3" y="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4.19981E-6 L -0.54583 0.0111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3" y="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 animBg="1"/>
      <p:bldP spid="16" grpId="0" animBg="1"/>
      <p:bldP spid="22" grpId="0" animBg="1"/>
      <p:bldP spid="27" grpId="0" animBg="1"/>
      <p:bldP spid="40" grpId="0" animBg="1"/>
      <p:bldP spid="41" grpId="0" animBg="1"/>
      <p:bldP spid="34" grpId="0" animBg="1"/>
      <p:bldP spid="36" grpId="0" animBg="1"/>
      <p:bldP spid="37" grpId="0" animBg="1"/>
      <p:bldP spid="38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9162</TotalTime>
  <Words>1592</Words>
  <Application>Microsoft Office PowerPoint</Application>
  <PresentationFormat>On-screen Show (4:3)</PresentationFormat>
  <Paragraphs>242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Flow</vt:lpstr>
      <vt:lpstr>Addressing Modes in Microprocessors </vt:lpstr>
      <vt:lpstr>Inherent Addressing Mode </vt:lpstr>
      <vt:lpstr>Addressing Modes: “Inherent”</vt:lpstr>
      <vt:lpstr>Immediate Addressing Mode </vt:lpstr>
      <vt:lpstr>Addressing Modes: “Immediate”</vt:lpstr>
      <vt:lpstr>Direct Addressing Mode </vt:lpstr>
      <vt:lpstr>Addressing Modes: “Direct”</vt:lpstr>
      <vt:lpstr>Relative Addressing Mode </vt:lpstr>
      <vt:lpstr>Addressing Modes: “Relative”</vt:lpstr>
      <vt:lpstr>Indexed Addressing Mode </vt:lpstr>
      <vt:lpstr>Addressing Modes: “Indexed”</vt:lpstr>
      <vt:lpstr>Assembly Programming </vt:lpstr>
      <vt:lpstr>Assembly Programming </vt:lpstr>
      <vt:lpstr>Assembly Programming </vt:lpstr>
      <vt:lpstr>Assembly Programming </vt:lpstr>
      <vt:lpstr>Assembly Programming </vt:lpstr>
    </vt:vector>
  </TitlesOfParts>
  <Company>Ryerson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 Execution Process</dc:title>
  <dc:creator>Lev Kirischian</dc:creator>
  <cp:lastModifiedBy>Lev Kirischian</cp:lastModifiedBy>
  <cp:revision>850</cp:revision>
  <dcterms:created xsi:type="dcterms:W3CDTF">2017-09-06T19:31:39Z</dcterms:created>
  <dcterms:modified xsi:type="dcterms:W3CDTF">2017-09-13T04:14:01Z</dcterms:modified>
</cp:coreProperties>
</file>