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7" r:id="rId11"/>
    <p:sldId id="265" r:id="rId12"/>
    <p:sldId id="266" r:id="rId13"/>
    <p:sldId id="267" r:id="rId14"/>
    <p:sldId id="268" r:id="rId15"/>
    <p:sldId id="269" r:id="rId16"/>
    <p:sldId id="270" r:id="rId17"/>
    <p:sldId id="318" r:id="rId18"/>
    <p:sldId id="319" r:id="rId19"/>
    <p:sldId id="32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321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9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1043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1605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7618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2101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6065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6560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2561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7880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0087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0730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763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EAA7-11FB-4722-8069-BE92E4AA2A92}" type="datetimeFigureOut">
              <a:rPr lang="en-CA" smtClean="0"/>
              <a:pPr/>
              <a:t>09/06/2015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653D2-66FF-4768-B587-5617796242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3267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.oup.com/us/companion.websites/fdscontent/uscompanion/us/static/companion.websites/9780199922963/images/AM_FM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ELE 635 </a:t>
            </a:r>
            <a:br>
              <a:rPr lang="en-CA" b="1" dirty="0" smtClean="0"/>
            </a:br>
            <a:r>
              <a:rPr lang="en-CA" b="1" dirty="0" smtClean="0"/>
              <a:t>Frequency Modulation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Spring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907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global.oup.com/us/companion.websites/fdscontent/uscompanion/us/static/companion.websites/9780199922963/images/AM_F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323"/>
            <a:ext cx="5248275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7332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http://global.oup.com/us/companion.websites/fdscontent/uscompanion/us/static/companion.websites/9780199922963/images/AM_FM.gif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10710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CA" sz="1400" dirty="0" smtClean="0"/>
              <a:t>Modulating </a:t>
            </a:r>
          </a:p>
          <a:p>
            <a:pPr algn="r"/>
            <a:r>
              <a:rPr lang="en-CA" sz="1400" dirty="0" smtClean="0"/>
              <a:t>Signal</a:t>
            </a:r>
            <a:endParaRPr lang="en-CA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990600"/>
            <a:ext cx="201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Arbitrary waveform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2191120"/>
            <a:ext cx="2514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Constant Amplitude and </a:t>
            </a:r>
          </a:p>
          <a:p>
            <a:r>
              <a:rPr lang="en-CA" dirty="0" smtClean="0"/>
              <a:t>Frequency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3668639"/>
            <a:ext cx="1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Varying Amplitude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869160"/>
            <a:ext cx="19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Varying Frequency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344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19100"/>
            <a:ext cx="9067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00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188640"/>
            <a:ext cx="91059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9540"/>
            <a:ext cx="61626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5184"/>
            <a:ext cx="5934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36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773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933056"/>
            <a:ext cx="49244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891" y="5013176"/>
            <a:ext cx="4838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 rot="1102274">
            <a:off x="6508029" y="2950967"/>
            <a:ext cx="1728192" cy="1188712"/>
          </a:xfrm>
          <a:prstGeom prst="wedgeEllipseCallout">
            <a:avLst>
              <a:gd name="adj1" fmla="val -45880"/>
              <a:gd name="adj2" fmla="val 83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Frequency varies according to the </a:t>
            </a:r>
            <a:r>
              <a:rPr lang="en-CA" sz="1400" dirty="0" smtClean="0">
                <a:solidFill>
                  <a:srgbClr val="FFFF00"/>
                </a:solidFill>
              </a:rPr>
              <a:t>amplitude </a:t>
            </a:r>
            <a:r>
              <a:rPr lang="en-CA" sz="1400" dirty="0" smtClean="0"/>
              <a:t>of </a:t>
            </a:r>
            <a:r>
              <a:rPr lang="en-CA" sz="1400" i="1" dirty="0" smtClean="0"/>
              <a:t>m(t)</a:t>
            </a:r>
            <a:endParaRPr lang="en-CA" sz="1400" i="1" dirty="0"/>
          </a:p>
        </p:txBody>
      </p:sp>
      <p:sp>
        <p:nvSpPr>
          <p:cNvPr id="8" name="Oval Callout 7"/>
          <p:cNvSpPr/>
          <p:nvPr/>
        </p:nvSpPr>
        <p:spPr>
          <a:xfrm rot="1227609">
            <a:off x="6508028" y="4338825"/>
            <a:ext cx="1728192" cy="1188712"/>
          </a:xfrm>
          <a:prstGeom prst="wedgeEllipseCallout">
            <a:avLst>
              <a:gd name="adj1" fmla="val -37336"/>
              <a:gd name="adj2" fmla="val 6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Frequency varies according to the </a:t>
            </a:r>
            <a:r>
              <a:rPr lang="en-CA" sz="1400" dirty="0" smtClean="0">
                <a:solidFill>
                  <a:srgbClr val="FFFF00"/>
                </a:solidFill>
              </a:rPr>
              <a:t>slope</a:t>
            </a:r>
            <a:r>
              <a:rPr lang="en-CA" sz="1400" dirty="0" smtClean="0"/>
              <a:t> of </a:t>
            </a:r>
            <a:r>
              <a:rPr lang="en-CA" sz="1400" i="1" dirty="0" smtClean="0"/>
              <a:t>m(t)</a:t>
            </a:r>
            <a:endParaRPr lang="en-CA" sz="1400" i="1" dirty="0"/>
          </a:p>
        </p:txBody>
      </p:sp>
    </p:spTree>
    <p:extLst>
      <p:ext uri="{BB962C8B-B14F-4D97-AF65-F5344CB8AC3E}">
        <p14:creationId xmlns:p14="http://schemas.microsoft.com/office/powerpoint/2010/main" xmlns="" val="3110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395288"/>
            <a:ext cx="90773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2060848"/>
            <a:ext cx="147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Arbitrary </a:t>
            </a:r>
            <a:r>
              <a:rPr lang="en-CA" i="1" dirty="0" smtClean="0"/>
              <a:t>m(t)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xmlns="" val="2298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366713"/>
            <a:ext cx="90868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928" y="980728"/>
            <a:ext cx="1296144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Callout 3"/>
          <p:cNvSpPr/>
          <p:nvPr/>
        </p:nvSpPr>
        <p:spPr>
          <a:xfrm>
            <a:off x="6176252" y="3717032"/>
            <a:ext cx="1636108" cy="1264786"/>
          </a:xfrm>
          <a:prstGeom prst="wedgeEllipseCallout">
            <a:avLst>
              <a:gd name="adj1" fmla="val -108212"/>
              <a:gd name="adj2" fmla="val 50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/>
              <a:t>Maximum Frequency</a:t>
            </a:r>
          </a:p>
          <a:p>
            <a:r>
              <a:rPr lang="en-CA" dirty="0" smtClean="0"/>
              <a:t>Deviation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9035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476672"/>
            <a:ext cx="91154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79494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3333FF"/>
                </a:solidFill>
              </a:rPr>
              <a:t>Ex: A 1 MHz carrier is frequency modulated with a 1 kHz tone. </a:t>
            </a:r>
            <a:r>
              <a:rPr lang="en-CA" i="1" dirty="0" smtClean="0">
                <a:solidFill>
                  <a:srgbClr val="3333FF"/>
                </a:solidFill>
              </a:rPr>
              <a:t>A</a:t>
            </a:r>
            <a:r>
              <a:rPr lang="en-CA" i="1" baseline="-25000" dirty="0" smtClean="0">
                <a:solidFill>
                  <a:srgbClr val="3333FF"/>
                </a:solidFill>
              </a:rPr>
              <a:t>m</a:t>
            </a:r>
            <a:r>
              <a:rPr lang="en-CA" dirty="0" smtClean="0">
                <a:solidFill>
                  <a:srgbClr val="3333FF"/>
                </a:solidFill>
              </a:rPr>
              <a:t>= 2.  </a:t>
            </a:r>
            <a:r>
              <a:rPr lang="en-CA" i="1" dirty="0" smtClean="0">
                <a:solidFill>
                  <a:srgbClr val="3333FF"/>
                </a:solidFill>
              </a:rPr>
              <a:t> </a:t>
            </a:r>
            <a:r>
              <a:rPr lang="en-CA" dirty="0" smtClean="0">
                <a:solidFill>
                  <a:srgbClr val="3333FF"/>
                </a:solidFill>
              </a:rPr>
              <a:t> </a:t>
            </a:r>
            <a:endParaRPr lang="en-CA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948264" y="5763269"/>
                <a:ext cx="1682704" cy="397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CA" dirty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en-CA" i="1" dirty="0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CA" i="1" dirty="0" smtClean="0">
                              <a:solidFill>
                                <a:srgbClr val="33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CA" b="0" i="1" dirty="0" smtClean="0">
                              <a:solidFill>
                                <a:srgbClr val="3333FF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CA" b="0" i="1" dirty="0" smtClean="0">
                              <a:solidFill>
                                <a:srgbClr val="3333FF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CA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763269"/>
                <a:ext cx="1682704" cy="397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9512" y="6164276"/>
            <a:ext cx="825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3333FF"/>
                </a:solidFill>
              </a:rPr>
              <a:t>Find the maximum and minimum frequencies of the FM signal. Repeat for </a:t>
            </a:r>
            <a:r>
              <a:rPr lang="en-CA" i="1" dirty="0" err="1" smtClean="0">
                <a:solidFill>
                  <a:srgbClr val="3333FF"/>
                </a:solidFill>
              </a:rPr>
              <a:t>f</a:t>
            </a:r>
            <a:r>
              <a:rPr lang="en-CA" i="1" baseline="-25000" dirty="0" err="1" smtClean="0">
                <a:solidFill>
                  <a:srgbClr val="3333FF"/>
                </a:solidFill>
              </a:rPr>
              <a:t>m</a:t>
            </a:r>
            <a:r>
              <a:rPr lang="en-CA" dirty="0" smtClean="0">
                <a:solidFill>
                  <a:srgbClr val="3333FF"/>
                </a:solidFill>
              </a:rPr>
              <a:t> = 2 kHz.  </a:t>
            </a:r>
            <a:endParaRPr lang="en-CA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0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36712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Example: </a:t>
            </a:r>
            <a:endParaRPr lang="en-CA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148" y="1206044"/>
            <a:ext cx="7791462" cy="27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1542162"/>
            <a:ext cx="23042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884368" y="1206044"/>
            <a:ext cx="1152128" cy="272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517903" y="4221088"/>
                <a:ext cx="1682704" cy="401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CA" dirty="0">
                          <a:ea typeface="Cambria Math"/>
                        </a:rPr>
                        <m:t>π</m:t>
                      </m:r>
                      <m:r>
                        <a:rPr lang="en-CA" i="1" dirty="0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CA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CA" b="0" i="1" dirty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CA" b="0" i="1" dirty="0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903" y="4221088"/>
                <a:ext cx="1682704" cy="4010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880939" y="4221088"/>
                <a:ext cx="1319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CA" dirty="0" smtClean="0"/>
                  <a:t> Hz</a:t>
                </a:r>
                <a:endParaRPr lang="en-CA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39" y="4221088"/>
                <a:ext cx="1319785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389" t="-8197" r="-3704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1547664" y="4684177"/>
                <a:ext cx="119571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r>
                        <a:rPr lang="en-CA" b="0" i="0" smtClean="0">
                          <a:latin typeface="Cambria Math"/>
                        </a:rPr>
                        <m:t>50</m:t>
                      </m:r>
                      <m:r>
                        <m:rPr>
                          <m:sty m:val="p"/>
                        </m:rPr>
                        <a:rPr lang="en-CA" dirty="0">
                          <a:ea typeface="Cambria Math"/>
                        </a:rPr>
                        <m:t>π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684177"/>
                <a:ext cx="1195712" cy="39074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24128" y="4298929"/>
            <a:ext cx="192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 = 10</a:t>
            </a:r>
            <a:r>
              <a:rPr lang="en-CA" baseline="30000" dirty="0" smtClean="0"/>
              <a:t>-3</a:t>
            </a:r>
            <a:r>
              <a:rPr lang="en-CA" dirty="0" smtClean="0"/>
              <a:t>/4; </a:t>
            </a:r>
          </a:p>
          <a:p>
            <a:r>
              <a:rPr lang="en-CA" dirty="0" smtClean="0"/>
              <a:t>Slope = 2/a = 8000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169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8008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788" y="3350171"/>
            <a:ext cx="4700475" cy="294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9857" y="2810188"/>
            <a:ext cx="4251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10</a:t>
            </a:r>
            <a:r>
              <a:rPr lang="en-CA" sz="1200" baseline="30000" dirty="0" smtClean="0"/>
              <a:t>-3</a:t>
            </a:r>
            <a:endParaRPr lang="en-CA" sz="1600" baseline="30000" dirty="0"/>
          </a:p>
        </p:txBody>
      </p:sp>
    </p:spTree>
    <p:extLst>
      <p:ext uri="{BB962C8B-B14F-4D97-AF65-F5344CB8AC3E}">
        <p14:creationId xmlns:p14="http://schemas.microsoft.com/office/powerpoint/2010/main" xmlns="" val="16085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7913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1"/>
            <a:ext cx="4104456" cy="269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79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9" y="302742"/>
            <a:ext cx="899721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05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332656"/>
            <a:ext cx="911542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004048" y="1885474"/>
            <a:ext cx="2858616" cy="612648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rgbClr val="002060"/>
                </a:solidFill>
              </a:rPr>
              <a:t>* Tone Modulation</a:t>
            </a:r>
            <a:endParaRPr lang="en-C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6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38138"/>
            <a:ext cx="91059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2924944"/>
            <a:ext cx="3557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3333FF"/>
                </a:solidFill>
              </a:rPr>
              <a:t>Ex: Find </a:t>
            </a:r>
            <a:r>
              <a:rPr lang="el-GR" dirty="0" smtClean="0">
                <a:solidFill>
                  <a:srgbClr val="3333FF"/>
                </a:solidFill>
              </a:rPr>
              <a:t>β</a:t>
            </a:r>
            <a:r>
              <a:rPr lang="en-CA" dirty="0" smtClean="0">
                <a:solidFill>
                  <a:srgbClr val="3333FF"/>
                </a:solidFill>
              </a:rPr>
              <a:t> in the previous example</a:t>
            </a:r>
          </a:p>
          <a:p>
            <a:r>
              <a:rPr lang="en-CA" dirty="0" smtClean="0">
                <a:solidFill>
                  <a:srgbClr val="3333FF"/>
                </a:solidFill>
              </a:rPr>
              <a:t>For </a:t>
            </a:r>
            <a:r>
              <a:rPr lang="en-CA" i="1" dirty="0" err="1" smtClean="0">
                <a:solidFill>
                  <a:srgbClr val="3333FF"/>
                </a:solidFill>
              </a:rPr>
              <a:t>f</a:t>
            </a:r>
            <a:r>
              <a:rPr lang="en-CA" i="1" baseline="-25000" dirty="0" err="1" smtClean="0">
                <a:solidFill>
                  <a:srgbClr val="3333FF"/>
                </a:solidFill>
              </a:rPr>
              <a:t>m</a:t>
            </a:r>
            <a:r>
              <a:rPr lang="en-CA" dirty="0" smtClean="0">
                <a:solidFill>
                  <a:srgbClr val="3333FF"/>
                </a:solidFill>
              </a:rPr>
              <a:t> = 1 kHz and </a:t>
            </a:r>
            <a:r>
              <a:rPr lang="en-CA" i="1" dirty="0" err="1" smtClean="0">
                <a:solidFill>
                  <a:srgbClr val="3333FF"/>
                </a:solidFill>
              </a:rPr>
              <a:t>f</a:t>
            </a:r>
            <a:r>
              <a:rPr lang="en-CA" i="1" baseline="-25000" dirty="0" err="1" smtClean="0">
                <a:solidFill>
                  <a:srgbClr val="3333FF"/>
                </a:solidFill>
              </a:rPr>
              <a:t>m</a:t>
            </a:r>
            <a:r>
              <a:rPr lang="en-CA" dirty="0" smtClean="0">
                <a:solidFill>
                  <a:srgbClr val="3333FF"/>
                </a:solidFill>
              </a:rPr>
              <a:t> = 2 kHz; </a:t>
            </a:r>
            <a:r>
              <a:rPr lang="en-CA" i="1" dirty="0" smtClean="0">
                <a:solidFill>
                  <a:srgbClr val="3333FF"/>
                </a:solidFill>
              </a:rPr>
              <a:t>A</a:t>
            </a:r>
            <a:r>
              <a:rPr lang="en-CA" i="1" baseline="-25000" dirty="0" smtClean="0">
                <a:solidFill>
                  <a:srgbClr val="3333FF"/>
                </a:solidFill>
              </a:rPr>
              <a:t>m</a:t>
            </a:r>
            <a:r>
              <a:rPr lang="en-CA" dirty="0" smtClean="0">
                <a:solidFill>
                  <a:srgbClr val="3333FF"/>
                </a:solidFill>
              </a:rPr>
              <a:t>= 2 </a:t>
            </a:r>
          </a:p>
          <a:p>
            <a:r>
              <a:rPr lang="en-CA" dirty="0" smtClean="0">
                <a:solidFill>
                  <a:srgbClr val="3333FF"/>
                </a:solidFill>
              </a:rPr>
              <a:t> </a:t>
            </a:r>
            <a:endParaRPr lang="en-CA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580112" y="3535960"/>
                <a:ext cx="1682704" cy="397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CA" dirty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en-CA" i="1" dirty="0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CA" i="1" dirty="0" smtClean="0">
                              <a:solidFill>
                                <a:srgbClr val="33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CA" b="0" i="1" dirty="0" smtClean="0">
                              <a:solidFill>
                                <a:srgbClr val="3333FF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CA" b="0" i="1" dirty="0" smtClean="0">
                              <a:solidFill>
                                <a:srgbClr val="3333FF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CA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535960"/>
                <a:ext cx="1682704" cy="397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738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809625"/>
            <a:ext cx="90868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284766" y="4005064"/>
            <a:ext cx="144016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Carrier</a:t>
            </a:r>
            <a:endParaRPr lang="en-CA" dirty="0"/>
          </a:p>
        </p:txBody>
      </p:sp>
      <p:sp>
        <p:nvSpPr>
          <p:cNvPr id="5" name="Oval Callout 4"/>
          <p:cNvSpPr/>
          <p:nvPr/>
        </p:nvSpPr>
        <p:spPr>
          <a:xfrm>
            <a:off x="6156176" y="4077072"/>
            <a:ext cx="2016224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Modulating </a:t>
            </a:r>
          </a:p>
          <a:p>
            <a:pPr algn="ctr"/>
            <a:r>
              <a:rPr lang="en-CA" dirty="0" smtClean="0"/>
              <a:t>Tone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730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1" y="332656"/>
            <a:ext cx="90678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963" y="4869160"/>
            <a:ext cx="5934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963" y="5733256"/>
            <a:ext cx="5953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64088" y="1052736"/>
            <a:ext cx="1944216" cy="36004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828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414338"/>
            <a:ext cx="90868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63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585788"/>
            <a:ext cx="907732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29200"/>
            <a:ext cx="5200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4797152"/>
            <a:ext cx="20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General Expression </a:t>
            </a:r>
            <a:endParaRPr lang="en-CA" dirty="0"/>
          </a:p>
        </p:txBody>
      </p:sp>
      <p:sp>
        <p:nvSpPr>
          <p:cNvPr id="5" name="Line Callout 2 (No Border) 4"/>
          <p:cNvSpPr/>
          <p:nvPr/>
        </p:nvSpPr>
        <p:spPr>
          <a:xfrm>
            <a:off x="6084168" y="1988840"/>
            <a:ext cx="1872208" cy="64807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293"/>
              <a:gd name="adj6" fmla="val -3191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Tone modulation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333375"/>
            <a:ext cx="90678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580112" y="5949280"/>
            <a:ext cx="13681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7092280" y="602128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Same as AM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91680" y="1268760"/>
            <a:ext cx="23762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76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64542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Example:</a:t>
            </a:r>
          </a:p>
          <a:p>
            <a:endParaRPr lang="en-CA" dirty="0"/>
          </a:p>
          <a:p>
            <a:r>
              <a:rPr lang="en-CA" dirty="0" smtClean="0">
                <a:solidFill>
                  <a:srgbClr val="3333FF"/>
                </a:solidFill>
              </a:rPr>
              <a:t>A NBFM tone modulated signal has 1 MHz carrier frequency and </a:t>
            </a:r>
            <a:r>
              <a:rPr lang="en-CA" i="1" dirty="0" smtClean="0">
                <a:solidFill>
                  <a:srgbClr val="3333FF"/>
                </a:solidFill>
              </a:rPr>
              <a:t>A</a:t>
            </a:r>
            <a:r>
              <a:rPr lang="en-CA" i="1" baseline="-25000" dirty="0">
                <a:solidFill>
                  <a:srgbClr val="3333FF"/>
                </a:solidFill>
              </a:rPr>
              <a:t>c</a:t>
            </a:r>
            <a:r>
              <a:rPr lang="en-CA" dirty="0" smtClean="0">
                <a:solidFill>
                  <a:srgbClr val="3333FF"/>
                </a:solidFill>
              </a:rPr>
              <a:t>= </a:t>
            </a:r>
            <a:r>
              <a:rPr lang="en-CA" dirty="0">
                <a:solidFill>
                  <a:srgbClr val="3333FF"/>
                </a:solidFill>
              </a:rPr>
              <a:t>4</a:t>
            </a:r>
            <a:r>
              <a:rPr lang="en-CA" dirty="0" smtClean="0">
                <a:solidFill>
                  <a:srgbClr val="3333FF"/>
                </a:solidFill>
              </a:rPr>
              <a:t>. </a:t>
            </a:r>
          </a:p>
          <a:p>
            <a:r>
              <a:rPr lang="en-CA" dirty="0" smtClean="0">
                <a:solidFill>
                  <a:srgbClr val="3333FF"/>
                </a:solidFill>
              </a:rPr>
              <a:t>The modulating tone has 8 kHz frequency and </a:t>
            </a:r>
            <a:r>
              <a:rPr lang="en-CA" i="1" dirty="0" smtClean="0">
                <a:solidFill>
                  <a:srgbClr val="3333FF"/>
                </a:solidFill>
              </a:rPr>
              <a:t>A</a:t>
            </a:r>
            <a:r>
              <a:rPr lang="en-CA" i="1" baseline="-25000" dirty="0" smtClean="0">
                <a:solidFill>
                  <a:srgbClr val="3333FF"/>
                </a:solidFill>
              </a:rPr>
              <a:t>m</a:t>
            </a:r>
            <a:r>
              <a:rPr lang="en-CA" dirty="0" smtClean="0">
                <a:solidFill>
                  <a:srgbClr val="3333FF"/>
                </a:solidFill>
              </a:rPr>
              <a:t>= 2. </a:t>
            </a:r>
          </a:p>
          <a:p>
            <a:endParaRPr lang="en-CA" dirty="0">
              <a:solidFill>
                <a:srgbClr val="3333FF"/>
              </a:solidFill>
            </a:endParaRPr>
          </a:p>
          <a:p>
            <a:r>
              <a:rPr lang="en-CA" dirty="0" smtClean="0">
                <a:solidFill>
                  <a:srgbClr val="3333FF"/>
                </a:solidFill>
              </a:rPr>
              <a:t>a) Sketch the spectrum of the NBFM signal, indicating amplitudes. </a:t>
            </a:r>
          </a:p>
          <a:p>
            <a:r>
              <a:rPr lang="en-CA" dirty="0" smtClean="0">
                <a:solidFill>
                  <a:srgbClr val="3333FF"/>
                </a:solidFill>
              </a:rPr>
              <a:t>What is the transmission bandwidth? </a:t>
            </a:r>
          </a:p>
          <a:p>
            <a:endParaRPr lang="en-CA" dirty="0">
              <a:solidFill>
                <a:srgbClr val="3333FF"/>
              </a:solidFill>
            </a:endParaRPr>
          </a:p>
          <a:p>
            <a:r>
              <a:rPr lang="en-CA" dirty="0" smtClean="0">
                <a:solidFill>
                  <a:srgbClr val="3333FF"/>
                </a:solidFill>
              </a:rPr>
              <a:t>b) What is the new sideband amplitude if </a:t>
            </a:r>
            <a:r>
              <a:rPr lang="en-CA" i="1" dirty="0" smtClean="0">
                <a:solidFill>
                  <a:srgbClr val="3333FF"/>
                </a:solidFill>
              </a:rPr>
              <a:t>A</a:t>
            </a:r>
            <a:r>
              <a:rPr lang="en-CA" i="1" baseline="-25000" dirty="0" smtClean="0">
                <a:solidFill>
                  <a:srgbClr val="3333FF"/>
                </a:solidFill>
              </a:rPr>
              <a:t>m</a:t>
            </a:r>
            <a:r>
              <a:rPr lang="en-CA" dirty="0" smtClean="0">
                <a:solidFill>
                  <a:srgbClr val="3333FF"/>
                </a:solidFill>
              </a:rPr>
              <a:t> is changed to </a:t>
            </a:r>
            <a:r>
              <a:rPr lang="en-CA" i="1" dirty="0" smtClean="0">
                <a:solidFill>
                  <a:srgbClr val="3333FF"/>
                </a:solidFill>
              </a:rPr>
              <a:t>A</a:t>
            </a:r>
            <a:r>
              <a:rPr lang="en-CA" i="1" baseline="-25000" dirty="0" smtClean="0">
                <a:solidFill>
                  <a:srgbClr val="3333FF"/>
                </a:solidFill>
              </a:rPr>
              <a:t>m</a:t>
            </a:r>
            <a:r>
              <a:rPr lang="en-CA" dirty="0" smtClean="0">
                <a:solidFill>
                  <a:srgbClr val="3333FF"/>
                </a:solidFill>
              </a:rPr>
              <a:t>= 4. </a:t>
            </a:r>
          </a:p>
          <a:p>
            <a:r>
              <a:rPr lang="en-CA" dirty="0" smtClean="0">
                <a:solidFill>
                  <a:srgbClr val="3333FF"/>
                </a:solidFill>
              </a:rPr>
              <a:t>What is the new transmission bandwidth. Other values remain the same. </a:t>
            </a:r>
          </a:p>
          <a:p>
            <a:endParaRPr lang="en-CA" dirty="0" smtClean="0">
              <a:solidFill>
                <a:srgbClr val="3333FF"/>
              </a:solidFill>
            </a:endParaRPr>
          </a:p>
          <a:p>
            <a:r>
              <a:rPr lang="en-CA" dirty="0" smtClean="0">
                <a:solidFill>
                  <a:srgbClr val="3333FF"/>
                </a:solidFill>
              </a:rPr>
              <a:t>c) What is the new sideband amplitude if </a:t>
            </a:r>
            <a:r>
              <a:rPr lang="en-CA" i="1" dirty="0" err="1">
                <a:solidFill>
                  <a:srgbClr val="3333FF"/>
                </a:solidFill>
              </a:rPr>
              <a:t>f</a:t>
            </a:r>
            <a:r>
              <a:rPr lang="en-CA" i="1" baseline="-25000" dirty="0" err="1" smtClean="0">
                <a:solidFill>
                  <a:srgbClr val="3333FF"/>
                </a:solidFill>
              </a:rPr>
              <a:t>m</a:t>
            </a:r>
            <a:r>
              <a:rPr lang="en-CA" dirty="0" smtClean="0">
                <a:solidFill>
                  <a:srgbClr val="3333FF"/>
                </a:solidFill>
              </a:rPr>
              <a:t> is changed to 4 kHz while </a:t>
            </a:r>
            <a:r>
              <a:rPr lang="en-CA" i="1" dirty="0" smtClean="0">
                <a:solidFill>
                  <a:srgbClr val="3333FF"/>
                </a:solidFill>
              </a:rPr>
              <a:t>A</a:t>
            </a:r>
            <a:r>
              <a:rPr lang="en-CA" i="1" baseline="-25000" dirty="0" smtClean="0">
                <a:solidFill>
                  <a:srgbClr val="3333FF"/>
                </a:solidFill>
              </a:rPr>
              <a:t>m</a:t>
            </a:r>
            <a:r>
              <a:rPr lang="en-CA" dirty="0" smtClean="0">
                <a:solidFill>
                  <a:srgbClr val="3333FF"/>
                </a:solidFill>
              </a:rPr>
              <a:t>= 2. </a:t>
            </a:r>
          </a:p>
          <a:p>
            <a:r>
              <a:rPr lang="en-CA" dirty="0" smtClean="0">
                <a:solidFill>
                  <a:srgbClr val="3333FF"/>
                </a:solidFill>
              </a:rPr>
              <a:t>What is the new transmission bandwidth. Other values remain the same.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5724128" y="1735760"/>
                <a:ext cx="1682704" cy="397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CA" dirty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en-CA" i="1" dirty="0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CA" i="1" dirty="0" smtClean="0">
                              <a:solidFill>
                                <a:srgbClr val="33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CA" b="0" i="1" dirty="0" smtClean="0">
                              <a:solidFill>
                                <a:srgbClr val="3333FF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CA" b="0" i="1" dirty="0" smtClean="0">
                              <a:solidFill>
                                <a:srgbClr val="3333FF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CA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735760"/>
                <a:ext cx="1682704" cy="3970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666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328613"/>
            <a:ext cx="9077325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99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42900"/>
            <a:ext cx="91059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83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65654" cy="611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4103" y="5877272"/>
            <a:ext cx="4061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Frequency is rate of change of phase</a:t>
            </a:r>
            <a:endParaRPr lang="en-C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7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361950"/>
            <a:ext cx="9036496" cy="603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93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642938"/>
            <a:ext cx="90678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12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352425"/>
            <a:ext cx="90963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81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338138"/>
            <a:ext cx="90678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2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328613"/>
            <a:ext cx="9077325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11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833438"/>
            <a:ext cx="90773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01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57188"/>
            <a:ext cx="91059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9" y="404664"/>
            <a:ext cx="90963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2985939"/>
            <a:ext cx="5256584" cy="130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/>
          <p:cNvSpPr/>
          <p:nvPr/>
        </p:nvSpPr>
        <p:spPr>
          <a:xfrm>
            <a:off x="6156176" y="2060848"/>
            <a:ext cx="64807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128794" y="3244334"/>
            <a:ext cx="494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Where,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i="1" baseline="-25000" dirty="0" smtClean="0"/>
              <a:t> </a:t>
            </a:r>
            <a:r>
              <a:rPr lang="en-CA" i="1" dirty="0" smtClean="0"/>
              <a:t> </a:t>
            </a:r>
            <a:r>
              <a:rPr lang="en-CA" dirty="0" smtClean="0"/>
              <a:t>is the frequency of the modulating tone </a:t>
            </a:r>
            <a:endParaRPr lang="en-CA" baseline="-25000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510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193" y="4582941"/>
            <a:ext cx="403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Therefore, bandwidth of the FM signal is: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67544" y="4582941"/>
            <a:ext cx="5105400" cy="1307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008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338138"/>
            <a:ext cx="908685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13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09563"/>
            <a:ext cx="91059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3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4363"/>
            <a:ext cx="91440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71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385763"/>
            <a:ext cx="90678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7717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8184" y="1052736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793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552450"/>
            <a:ext cx="90868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30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357188"/>
            <a:ext cx="90963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1124744"/>
            <a:ext cx="489654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02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404813"/>
            <a:ext cx="9077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8039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2564904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Remember this figure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This is the basis of FM</a:t>
            </a:r>
            <a:endParaRPr lang="en-CA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2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154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4" y="1700808"/>
            <a:ext cx="720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776538"/>
            <a:ext cx="88201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2248"/>
            <a:ext cx="4638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80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785813"/>
            <a:ext cx="91154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84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295250"/>
            <a:ext cx="91059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974" y="2481833"/>
            <a:ext cx="38290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560" y="4509120"/>
            <a:ext cx="3200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31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576263"/>
            <a:ext cx="91059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059" y="4581128"/>
            <a:ext cx="679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34075"/>
            <a:ext cx="5476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75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108223"/>
            <a:ext cx="91249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2" y="2420888"/>
            <a:ext cx="906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85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38" y="1628800"/>
            <a:ext cx="7553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6819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137" y="3962534"/>
            <a:ext cx="69437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538163"/>
            <a:ext cx="907732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48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428625"/>
            <a:ext cx="90868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694629" cy="145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59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338138"/>
            <a:ext cx="91154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1988840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Spacing between spectral lines = </a:t>
            </a:r>
            <a:r>
              <a:rPr lang="en-CA" i="1" dirty="0" smtClean="0"/>
              <a:t>f</a:t>
            </a:r>
            <a:r>
              <a:rPr lang="en-CA" i="1" baseline="-25000" dirty="0" smtClean="0"/>
              <a:t>m</a:t>
            </a:r>
            <a:endParaRPr lang="en-CA" i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060848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Transmission band width </a:t>
            </a:r>
          </a:p>
          <a:p>
            <a:r>
              <a:rPr lang="en-CA" dirty="0" smtClean="0">
                <a:latin typeface="Arial"/>
                <a:cs typeface="Arial"/>
              </a:rPr>
              <a:t>≈</a:t>
            </a:r>
            <a:r>
              <a:rPr lang="en-CA" dirty="0" smtClean="0"/>
              <a:t> 2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en-CA" i="1" dirty="0" smtClean="0"/>
              <a:t>f</a:t>
            </a:r>
            <a:endParaRPr lang="en-CA" i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7835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72802"/>
            <a:ext cx="9077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84784"/>
            <a:ext cx="7715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61159"/>
            <a:ext cx="45339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1560" y="3923183"/>
            <a:ext cx="6962775" cy="2314575"/>
            <a:chOff x="611560" y="3923183"/>
            <a:chExt cx="6962775" cy="2314575"/>
          </a:xfrm>
        </p:grpSpPr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923183"/>
              <a:ext cx="696277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64088" y="4437112"/>
              <a:ext cx="63991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Times New Roman" pitchFamily="18" charset="0"/>
                  <a:cs typeface="Times New Roman" pitchFamily="18" charset="0"/>
                </a:rPr>
                <a:t>/100</a:t>
              </a:r>
              <a:endParaRPr lang="en-CA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073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1166813"/>
            <a:ext cx="9058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20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188640"/>
            <a:ext cx="91059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309320"/>
            <a:ext cx="551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Exercise: Find number of significant sidebands if </a:t>
            </a:r>
            <a:r>
              <a:rPr lang="el-GR" i="1" dirty="0" smtClean="0">
                <a:latin typeface="Arial"/>
                <a:cs typeface="Arial"/>
              </a:rPr>
              <a:t>β</a:t>
            </a:r>
            <a:r>
              <a:rPr lang="en-CA" i="1" dirty="0" smtClean="0">
                <a:latin typeface="Arial"/>
                <a:cs typeface="Arial"/>
              </a:rPr>
              <a:t> = </a:t>
            </a:r>
            <a:r>
              <a:rPr lang="en-CA" dirty="0" smtClean="0">
                <a:latin typeface="Arial"/>
                <a:cs typeface="Arial"/>
              </a:rPr>
              <a:t>3.0.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4451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188640"/>
            <a:ext cx="91154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309320"/>
            <a:ext cx="551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Exercise: Find number of significant sidebands if </a:t>
            </a:r>
            <a:r>
              <a:rPr lang="el-GR" i="1" dirty="0" smtClean="0">
                <a:latin typeface="Arial"/>
                <a:cs typeface="Arial"/>
              </a:rPr>
              <a:t>β</a:t>
            </a:r>
            <a:r>
              <a:rPr lang="en-CA" i="1" dirty="0" smtClean="0">
                <a:latin typeface="Arial"/>
                <a:cs typeface="Arial"/>
              </a:rPr>
              <a:t> = </a:t>
            </a:r>
            <a:r>
              <a:rPr lang="en-CA" dirty="0" smtClean="0">
                <a:latin typeface="Arial"/>
                <a:cs typeface="Arial"/>
              </a:rPr>
              <a:t>3.0.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4181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395288"/>
            <a:ext cx="90773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45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50" y="352425"/>
            <a:ext cx="9105900" cy="6153150"/>
            <a:chOff x="19050" y="352425"/>
            <a:chExt cx="9105900" cy="6153150"/>
          </a:xfrm>
        </p:grpSpPr>
        <p:grpSp>
          <p:nvGrpSpPr>
            <p:cNvPr id="3" name="Group 2"/>
            <p:cNvGrpSpPr/>
            <p:nvPr/>
          </p:nvGrpSpPr>
          <p:grpSpPr>
            <a:xfrm>
              <a:off x="19050" y="352425"/>
              <a:ext cx="9105900" cy="6153150"/>
              <a:chOff x="19050" y="352425"/>
              <a:chExt cx="9105900" cy="6153150"/>
            </a:xfrm>
          </p:grpSpPr>
          <p:pic>
            <p:nvPicPr>
              <p:cNvPr id="522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" y="352425"/>
                <a:ext cx="9105900" cy="615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5508104" y="1844824"/>
                    <a:ext cx="384015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8104" y="1844824"/>
                    <a:ext cx="384015" cy="369332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076056" y="2492896"/>
                  <a:ext cx="36004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i="1" smtClean="0">
                            <a:latin typeface="Cambria Math"/>
                            <a:ea typeface="Cambria Math"/>
                          </a:rPr>
                          <m:t>𝛽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2492896"/>
                  <a:ext cx="360040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1762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1790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37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347663"/>
            <a:ext cx="90773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3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332656"/>
            <a:ext cx="9096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7405"/>
            <a:ext cx="5486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2564904"/>
            <a:ext cx="6419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7" y="2949710"/>
            <a:ext cx="6648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13051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74951"/>
            <a:ext cx="1895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18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" y="304800"/>
            <a:ext cx="9105900" cy="6248400"/>
            <a:chOff x="19050" y="304800"/>
            <a:chExt cx="9105900" cy="6248400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304800"/>
              <a:ext cx="9105900" cy="624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763688" y="5013176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59832" y="5013176"/>
              <a:ext cx="136815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xmlns="" val="15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452438"/>
            <a:ext cx="90773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09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742950"/>
            <a:ext cx="90963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98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942975"/>
            <a:ext cx="91059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05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332656"/>
            <a:ext cx="9105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1354"/>
            <a:ext cx="68865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6486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79781" y="4869160"/>
            <a:ext cx="1888017" cy="576761"/>
          </a:xfrm>
          <a:prstGeom prst="rect">
            <a:avLst/>
          </a:prstGeom>
          <a:blipFill rotWithShape="1">
            <a:blip r:embed="rId5" cstate="print"/>
            <a:stretch>
              <a:fillRect r="-2258" b="-1064"/>
            </a:stretch>
          </a:blipFill>
        </p:spPr>
        <p:txBody>
          <a:bodyPr/>
          <a:lstStyle/>
          <a:p>
            <a:r>
              <a:rPr lang="en-CA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302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433388"/>
            <a:ext cx="911542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91897"/>
            <a:ext cx="452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54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447675"/>
            <a:ext cx="91059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9050" y="5589240"/>
                <a:ext cx="38401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CA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5589240"/>
                <a:ext cx="384015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355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684262"/>
            <a:ext cx="91154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04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813" y="332656"/>
            <a:ext cx="9096375" cy="6162675"/>
            <a:chOff x="23813" y="332656"/>
            <a:chExt cx="9096375" cy="61626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332656"/>
              <a:ext cx="9096375" cy="616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47664" y="5527225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 smtClean="0">
                  <a:solidFill>
                    <a:srgbClr val="FF0000"/>
                  </a:solidFill>
                </a:rPr>
                <a:t>Phase Angle</a:t>
              </a:r>
              <a:endParaRPr lang="en-CA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290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472777"/>
            <a:ext cx="90487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76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371475"/>
            <a:ext cx="907732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27221"/>
            <a:ext cx="856895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PM and FM are closely related. </a:t>
            </a:r>
          </a:p>
          <a:p>
            <a:pPr algn="ctr"/>
            <a:r>
              <a:rPr lang="en-CA" sz="2800" dirty="0" smtClean="0"/>
              <a:t>Enough to focus only on one scheme: </a:t>
            </a:r>
            <a:r>
              <a:rPr lang="en-CA" sz="2800" b="1" dirty="0" smtClean="0">
                <a:solidFill>
                  <a:srgbClr val="FF0000"/>
                </a:solidFill>
              </a:rPr>
              <a:t>FM</a:t>
            </a:r>
            <a:r>
              <a:rPr lang="en-CA" sz="2800" dirty="0" smtClean="0"/>
              <a:t>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xmlns="" val="39607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331</Words>
  <Application>Microsoft Office PowerPoint</Application>
  <PresentationFormat>On-screen Show (4:3)</PresentationFormat>
  <Paragraphs>68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ELE 635  Frequency Modulation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 635  Frequency Modulation</dc:title>
  <dc:creator>Xavier Fernando</dc:creator>
  <cp:lastModifiedBy>Xavier</cp:lastModifiedBy>
  <cp:revision>95</cp:revision>
  <dcterms:created xsi:type="dcterms:W3CDTF">2015-06-07T02:41:28Z</dcterms:created>
  <dcterms:modified xsi:type="dcterms:W3CDTF">2015-06-09T20:49:44Z</dcterms:modified>
</cp:coreProperties>
</file>