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57438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4840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5793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6017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2977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3982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0856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731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4500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752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5482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A76F9-46C7-4A7E-A5FB-13C3E3D3B070}" type="datetimeFigureOut">
              <a:rPr lang="en-CA" smtClean="0"/>
              <a:pPr/>
              <a:t>27/05/2015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8F59-7364-478C-B7D3-BEBC6C28B57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8224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ELE 635 </a:t>
            </a:r>
            <a:br>
              <a:rPr lang="en-CA" b="1" dirty="0" smtClean="0"/>
            </a:br>
            <a:r>
              <a:rPr lang="en-CA" b="1" dirty="0" smtClean="0"/>
              <a:t>Single Sideband Modulation 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Spring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8626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404664"/>
            <a:ext cx="73056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3645024"/>
            <a:ext cx="68865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220072" y="4293096"/>
            <a:ext cx="360040" cy="385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238267" y="5351910"/>
            <a:ext cx="557869" cy="3600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9592" y="5877272"/>
            <a:ext cx="747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Note the passband SSB signals are real although </a:t>
            </a:r>
            <a:r>
              <a:rPr lang="en-CA" i="1" dirty="0" smtClean="0"/>
              <a:t>m</a:t>
            </a:r>
            <a:r>
              <a:rPr lang="en-CA" i="1" baseline="-25000" dirty="0" smtClean="0"/>
              <a:t>+</a:t>
            </a:r>
            <a:r>
              <a:rPr lang="en-CA" i="1" dirty="0" smtClean="0"/>
              <a:t>(t)</a:t>
            </a:r>
            <a:r>
              <a:rPr lang="en-CA" dirty="0" smtClean="0"/>
              <a:t> and </a:t>
            </a:r>
            <a:r>
              <a:rPr lang="en-CA" i="1" dirty="0" smtClean="0"/>
              <a:t>m_(t)</a:t>
            </a:r>
            <a:r>
              <a:rPr lang="en-CA" dirty="0" smtClean="0"/>
              <a:t> are complex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4858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189" y="276572"/>
            <a:ext cx="6776180" cy="543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712307"/>
            <a:ext cx="756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However, it may not be easy to design a wideband phase shifter that shifts the 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Phase of every frequency component exactly by 90</a:t>
            </a:r>
            <a:r>
              <a:rPr lang="en-CA" baseline="30000" dirty="0" smtClean="0">
                <a:solidFill>
                  <a:srgbClr val="FF0000"/>
                </a:solidFill>
              </a:rPr>
              <a:t>o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0334" y="2668921"/>
            <a:ext cx="204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Compare with QAM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9516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3" y="657225"/>
            <a:ext cx="83724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35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3" y="585788"/>
            <a:ext cx="83724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75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4866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76672"/>
            <a:ext cx="371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Demodulation of SSB Signal</a:t>
            </a:r>
            <a:endParaRPr lang="en-CA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0" y="2708920"/>
            <a:ext cx="3806523" cy="3456384"/>
            <a:chOff x="4572000" y="2708920"/>
            <a:chExt cx="3806523" cy="3456384"/>
          </a:xfrm>
        </p:grpSpPr>
        <p:sp>
          <p:nvSpPr>
            <p:cNvPr id="3" name="Oval 2"/>
            <p:cNvSpPr/>
            <p:nvPr/>
          </p:nvSpPr>
          <p:spPr>
            <a:xfrm>
              <a:off x="4572000" y="5373216"/>
              <a:ext cx="3096344" cy="7920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60232" y="3397789"/>
              <a:ext cx="1718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solidFill>
                    <a:srgbClr val="FF0000"/>
                  </a:solidFill>
                </a:rPr>
                <a:t>Removed by LPF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6228184" y="3767121"/>
              <a:ext cx="1291193" cy="16060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5436097" y="2708920"/>
              <a:ext cx="1368151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7432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1209675"/>
            <a:ext cx="79724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21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3" y="1090613"/>
            <a:ext cx="81819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64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8" y="804863"/>
            <a:ext cx="80105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58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866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1034" y="752168"/>
            <a:ext cx="5259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Generation of Vestigial Side Band Signal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621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3" y="595313"/>
            <a:ext cx="83724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143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21145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5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" y="620688"/>
            <a:ext cx="80581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313789"/>
            <a:ext cx="6971813" cy="320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129123"/>
            <a:ext cx="802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This is because transmitting both upper side band (USB) and lower side band (LSB)</a:t>
            </a:r>
            <a:endParaRPr lang="en-CA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28489"/>
            <a:ext cx="720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419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" y="747713"/>
            <a:ext cx="81724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43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5813"/>
            <a:ext cx="79724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03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80"/>
            <a:ext cx="8382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83568" y="2996952"/>
            <a:ext cx="4419600" cy="2021184"/>
            <a:chOff x="683568" y="2996952"/>
            <a:chExt cx="4419600" cy="2021184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437111"/>
              <a:ext cx="44196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>
              <a:stCxn id="22531" idx="0"/>
            </p:cNvCxnSpPr>
            <p:nvPr/>
          </p:nvCxnSpPr>
          <p:spPr>
            <a:xfrm flipH="1" flipV="1">
              <a:off x="2483768" y="2996952"/>
              <a:ext cx="409600" cy="14401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555776" y="1484784"/>
            <a:ext cx="4419600" cy="1224136"/>
            <a:chOff x="2555776" y="1484784"/>
            <a:chExt cx="4419600" cy="1224136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484784"/>
              <a:ext cx="4419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>
              <a:stCxn id="22532" idx="2"/>
            </p:cNvCxnSpPr>
            <p:nvPr/>
          </p:nvCxnSpPr>
          <p:spPr>
            <a:xfrm flipH="1">
              <a:off x="4716016" y="2008659"/>
              <a:ext cx="49560" cy="7002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940152" y="3068960"/>
            <a:ext cx="2686050" cy="1884908"/>
            <a:chOff x="5940152" y="3068960"/>
            <a:chExt cx="2686050" cy="1884908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4449043"/>
              <a:ext cx="26860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8172400" y="3068960"/>
              <a:ext cx="0" cy="13681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3436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390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409" y="2780928"/>
            <a:ext cx="73914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6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5" y="633413"/>
            <a:ext cx="81343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25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13" y="585788"/>
            <a:ext cx="78771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49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600075"/>
            <a:ext cx="78867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2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476672"/>
            <a:ext cx="83439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57192"/>
            <a:ext cx="64103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082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692696"/>
            <a:ext cx="80200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90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655" y="495300"/>
            <a:ext cx="80391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130" y="2276872"/>
            <a:ext cx="80486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655" y="4653136"/>
            <a:ext cx="80486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47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651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Real</a:t>
            </a:r>
            <a:r>
              <a:rPr lang="en-CA" dirty="0" smtClean="0"/>
              <a:t> valued signals will result in spectrum with conjugate symmetry</a:t>
            </a:r>
            <a:endParaRPr lang="en-C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5385" y="1196752"/>
            <a:ext cx="14382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556792"/>
            <a:ext cx="542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An asymmetric spectrum will result in a complex signal.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19430" y="2416667"/>
            <a:ext cx="635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Let us split </a:t>
            </a:r>
            <a:r>
              <a:rPr lang="en-CA" i="1" dirty="0" smtClean="0"/>
              <a:t>M(f)</a:t>
            </a:r>
            <a:r>
              <a:rPr lang="en-CA" dirty="0" smtClean="0"/>
              <a:t> into its USB and LSB components </a:t>
            </a:r>
            <a:r>
              <a:rPr lang="en-CA" i="1" dirty="0" smtClean="0"/>
              <a:t>M</a:t>
            </a:r>
            <a:r>
              <a:rPr lang="en-CA" i="1" baseline="-25000" dirty="0" smtClean="0"/>
              <a:t>+</a:t>
            </a:r>
            <a:r>
              <a:rPr lang="en-CA" i="1" dirty="0" smtClean="0"/>
              <a:t>(f) </a:t>
            </a:r>
            <a:r>
              <a:rPr lang="en-CA" dirty="0" smtClean="0"/>
              <a:t>and </a:t>
            </a:r>
            <a:r>
              <a:rPr lang="en-CA" i="1" dirty="0" smtClean="0"/>
              <a:t>M</a:t>
            </a:r>
            <a:r>
              <a:rPr lang="en-CA" i="1" baseline="-25000" dirty="0" smtClean="0"/>
              <a:t>-</a:t>
            </a:r>
            <a:r>
              <a:rPr lang="en-CA" i="1" dirty="0" smtClean="0"/>
              <a:t>(f) </a:t>
            </a:r>
            <a:r>
              <a:rPr lang="en-CA" dirty="0" smtClean="0"/>
              <a:t>  </a:t>
            </a:r>
            <a:endParaRPr lang="en-CA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8824" y="2741524"/>
            <a:ext cx="5480843" cy="163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134" y="5279876"/>
            <a:ext cx="7219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8134" y="4581128"/>
            <a:ext cx="59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If, m</a:t>
            </a:r>
            <a:r>
              <a:rPr lang="en-CA" i="1" baseline="-25000" dirty="0" smtClean="0"/>
              <a:t>+</a:t>
            </a:r>
            <a:r>
              <a:rPr lang="en-CA" i="1" dirty="0" smtClean="0"/>
              <a:t>(t) </a:t>
            </a:r>
            <a:r>
              <a:rPr lang="en-CA" dirty="0" smtClean="0">
                <a:sym typeface="Wingdings" panose="05000000000000000000" pitchFamily="2" charset="2"/>
              </a:rPr>
              <a:t></a:t>
            </a:r>
            <a:r>
              <a:rPr lang="en-CA" i="1" dirty="0" smtClean="0">
                <a:sym typeface="Wingdings" panose="05000000000000000000" pitchFamily="2" charset="2"/>
              </a:rPr>
              <a:t> </a:t>
            </a:r>
            <a:r>
              <a:rPr lang="en-CA" i="1" dirty="0" smtClean="0"/>
              <a:t>M</a:t>
            </a:r>
            <a:r>
              <a:rPr lang="en-CA" i="1" baseline="-25000" dirty="0" smtClean="0"/>
              <a:t>+</a:t>
            </a:r>
            <a:r>
              <a:rPr lang="en-CA" i="1" dirty="0" smtClean="0"/>
              <a:t>(f)             and                m</a:t>
            </a:r>
            <a:r>
              <a:rPr lang="en-CA" i="1" baseline="-25000" dirty="0" smtClean="0"/>
              <a:t>-</a:t>
            </a:r>
            <a:r>
              <a:rPr lang="en-CA" i="1" dirty="0" smtClean="0"/>
              <a:t>(t) </a:t>
            </a:r>
            <a:r>
              <a:rPr lang="en-CA" dirty="0" smtClean="0">
                <a:sym typeface="Wingdings" panose="05000000000000000000" pitchFamily="2" charset="2"/>
              </a:rPr>
              <a:t></a:t>
            </a:r>
            <a:r>
              <a:rPr lang="en-CA" i="1" dirty="0" smtClean="0">
                <a:sym typeface="Wingdings" panose="05000000000000000000" pitchFamily="2" charset="2"/>
              </a:rPr>
              <a:t> </a:t>
            </a:r>
            <a:r>
              <a:rPr lang="en-CA" i="1" dirty="0" smtClean="0"/>
              <a:t>M</a:t>
            </a:r>
            <a:r>
              <a:rPr lang="en-CA" i="1" baseline="-25000" dirty="0" smtClean="0"/>
              <a:t>+</a:t>
            </a:r>
            <a:r>
              <a:rPr lang="en-CA" i="1" dirty="0" smtClean="0"/>
              <a:t>(f), then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6181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" y="595313"/>
            <a:ext cx="832485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88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33488"/>
            <a:ext cx="83534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07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6263"/>
            <a:ext cx="8382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28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38" y="581025"/>
            <a:ext cx="83915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10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07" y="1844824"/>
            <a:ext cx="7543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0157" y="3356992"/>
            <a:ext cx="34099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-Down Arrow 1"/>
          <p:cNvSpPr/>
          <p:nvPr/>
        </p:nvSpPr>
        <p:spPr>
          <a:xfrm>
            <a:off x="6228184" y="2968774"/>
            <a:ext cx="216024" cy="3882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5"/>
            <a:ext cx="4536127" cy="158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4437112"/>
            <a:ext cx="402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Here, </a:t>
            </a:r>
            <a:r>
              <a:rPr lang="en-C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/>
              <a:t>and </a:t>
            </a:r>
            <a:r>
              <a:rPr lang="en-C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  <a:r>
              <a:rPr lang="en-CA" dirty="0" smtClean="0"/>
              <a:t> are the imaginary </a:t>
            </a:r>
          </a:p>
          <a:p>
            <a:r>
              <a:rPr lang="en-CA" dirty="0" smtClean="0"/>
              <a:t>Portions yet to be found</a:t>
            </a:r>
            <a:endParaRPr lang="en-CA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07" y="3054000"/>
            <a:ext cx="2791337" cy="341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934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346" y="476672"/>
            <a:ext cx="2667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760" y="4116707"/>
            <a:ext cx="2733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2435" y="548680"/>
            <a:ext cx="472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cdn1.askiitians.com/cms-content/common/www.askiitians.comiit-jee-algebraset-relations-functionsimagesgraph-of-signum-function.jp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16002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31030"/>
            <a:ext cx="33909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3140968"/>
            <a:ext cx="121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Therefore,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08917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6350171" cy="170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6016" y="548680"/>
            <a:ext cx="28803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716016" y="692696"/>
            <a:ext cx="2880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344816" cy="194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9126" y="2708920"/>
            <a:ext cx="640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Here, </a:t>
            </a:r>
            <a:r>
              <a:rPr lang="en-CA" i="1" dirty="0" err="1" smtClean="0"/>
              <a:t>H</a:t>
            </a:r>
            <a:r>
              <a:rPr lang="en-CA" i="1" baseline="-25000" dirty="0" err="1" smtClean="0"/>
              <a:t>h</a:t>
            </a:r>
            <a:r>
              <a:rPr lang="en-CA" i="1" dirty="0" smtClean="0"/>
              <a:t>(f)</a:t>
            </a:r>
            <a:r>
              <a:rPr lang="en-CA" dirty="0" smtClean="0"/>
              <a:t> is the transfer function of the </a:t>
            </a:r>
            <a:r>
              <a:rPr lang="en-CA" b="1" dirty="0" smtClean="0">
                <a:solidFill>
                  <a:srgbClr val="FF0000"/>
                </a:solidFill>
              </a:rPr>
              <a:t>Hilbert Filter </a:t>
            </a:r>
            <a:r>
              <a:rPr lang="en-CA" dirty="0" smtClean="0"/>
              <a:t>defined by, </a:t>
            </a:r>
            <a:endParaRPr lang="en-CA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710" y="3150260"/>
            <a:ext cx="3371850" cy="771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625" y="5661248"/>
            <a:ext cx="6172200" cy="27622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685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7816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7032"/>
            <a:ext cx="61436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22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900113"/>
            <a:ext cx="78581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7122" y="404664"/>
            <a:ext cx="4713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SSB  Considering only the Upper </a:t>
            </a:r>
            <a:r>
              <a:rPr lang="en-CA" sz="2000" b="1" dirty="0" smtClean="0"/>
              <a:t>Side Band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949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1357338"/>
            <a:ext cx="7620000" cy="4087886"/>
            <a:chOff x="611560" y="404664"/>
            <a:chExt cx="7620000" cy="408788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200275"/>
              <a:ext cx="762000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255" y="404664"/>
              <a:ext cx="591502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949625"/>
              <a:ext cx="3590925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195736" y="548680"/>
            <a:ext cx="4705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SSB  Considering only the Lower </a:t>
            </a:r>
            <a:r>
              <a:rPr lang="en-CA" sz="2000" b="1" dirty="0" smtClean="0"/>
              <a:t>Side </a:t>
            </a:r>
            <a:r>
              <a:rPr lang="en-CA" sz="2000" b="1" dirty="0" smtClean="0"/>
              <a:t>Band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xmlns="" val="38709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189</Words>
  <Application>Microsoft Office PowerPoint</Application>
  <PresentationFormat>On-screen Show (4:3)</PresentationFormat>
  <Paragraphs>20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ELE 635  Single Sideband Modulation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 635  Single Sideband Modulation</dc:title>
  <dc:creator>Xavier Fernando</dc:creator>
  <cp:lastModifiedBy>Xavier</cp:lastModifiedBy>
  <cp:revision>46</cp:revision>
  <dcterms:created xsi:type="dcterms:W3CDTF">2015-05-27T00:46:45Z</dcterms:created>
  <dcterms:modified xsi:type="dcterms:W3CDTF">2015-05-27T13:26:03Z</dcterms:modified>
</cp:coreProperties>
</file>