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8" r:id="rId6"/>
    <p:sldId id="270" r:id="rId7"/>
    <p:sldId id="269" r:id="rId8"/>
    <p:sldId id="280" r:id="rId9"/>
    <p:sldId id="274" r:id="rId10"/>
    <p:sldId id="275" r:id="rId11"/>
    <p:sldId id="299" r:id="rId12"/>
    <p:sldId id="300" r:id="rId13"/>
    <p:sldId id="301" r:id="rId14"/>
    <p:sldId id="302" r:id="rId15"/>
    <p:sldId id="303" r:id="rId16"/>
    <p:sldId id="281" r:id="rId17"/>
    <p:sldId id="282" r:id="rId18"/>
    <p:sldId id="283" r:id="rId19"/>
    <p:sldId id="284" r:id="rId20"/>
    <p:sldId id="285" r:id="rId21"/>
    <p:sldId id="288" r:id="rId22"/>
    <p:sldId id="286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4" r:id="rId35"/>
    <p:sldId id="276" r:id="rId36"/>
    <p:sldId id="305" r:id="rId37"/>
    <p:sldId id="306" r:id="rId38"/>
    <p:sldId id="308" r:id="rId39"/>
    <p:sldId id="313" r:id="rId40"/>
    <p:sldId id="314" r:id="rId41"/>
    <p:sldId id="315" r:id="rId42"/>
    <p:sldId id="316" r:id="rId43"/>
    <p:sldId id="334" r:id="rId44"/>
    <p:sldId id="335" r:id="rId45"/>
    <p:sldId id="317" r:id="rId46"/>
    <p:sldId id="336" r:id="rId47"/>
    <p:sldId id="337" r:id="rId48"/>
    <p:sldId id="338" r:id="rId49"/>
    <p:sldId id="309" r:id="rId50"/>
    <p:sldId id="310" r:id="rId51"/>
    <p:sldId id="311" r:id="rId52"/>
    <p:sldId id="312" r:id="rId53"/>
    <p:sldId id="318" r:id="rId54"/>
    <p:sldId id="319" r:id="rId55"/>
    <p:sldId id="320" r:id="rId56"/>
    <p:sldId id="321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9" r:id="rId69"/>
    <p:sldId id="340" r:id="rId70"/>
    <p:sldId id="341" r:id="rId71"/>
    <p:sldId id="342" r:id="rId72"/>
    <p:sldId id="344" r:id="rId73"/>
    <p:sldId id="345" r:id="rId74"/>
    <p:sldId id="27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8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8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9593-A788-437F-9AE2-737E848D7E02}" type="datetimeFigureOut">
              <a:rPr lang="en-CA" smtClean="0"/>
              <a:pPr/>
              <a:t>2015-05-19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FE22-84B5-4425-9823-988BA99A995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4632" cy="2691731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ELE 635 Chapter 3  </a:t>
            </a:r>
            <a:br>
              <a:rPr lang="en-CA" sz="4800" b="1" dirty="0" smtClean="0"/>
            </a:br>
            <a:r>
              <a:rPr lang="en-US" sz="4800" b="1" dirty="0"/>
              <a:t>Analysis and Transmission of Signals</a:t>
            </a:r>
            <a:r>
              <a:rPr lang="en-CA" sz="4800" b="1" dirty="0" smtClean="0"/>
              <a:t/>
            </a:r>
            <a:br>
              <a:rPr lang="en-CA" sz="4800" b="1" dirty="0" smtClean="0"/>
            </a:br>
            <a:endParaRPr lang="en-CA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Xavier Fernando</a:t>
            </a:r>
          </a:p>
          <a:p>
            <a:r>
              <a:rPr lang="en-CA" dirty="0" smtClean="0"/>
              <a:t>Spring 2015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142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1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1066800"/>
            <a:ext cx="8477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766763"/>
            <a:ext cx="85153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733425"/>
            <a:ext cx="84867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742950"/>
            <a:ext cx="85058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576263"/>
            <a:ext cx="85153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9" y="836712"/>
            <a:ext cx="8724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85988"/>
            <a:ext cx="85153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797152"/>
            <a:ext cx="82772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0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764704"/>
            <a:ext cx="83915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333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0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4463"/>
            <a:ext cx="8496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7"/>
            <a:ext cx="77247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09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9"/>
            <a:ext cx="9107887" cy="589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5589240"/>
            <a:ext cx="2736304" cy="792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61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roups.csail.mit.edu/netmit/wordpress/wp-content/themes/netmit/images/sF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435252" cy="25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b="1" dirty="0" smtClean="0"/>
              <a:t>Frequency and Time Domains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r>
              <a:rPr lang="en-CA" dirty="0" smtClean="0"/>
              <a:t>Certain aspects are better observed in the </a:t>
            </a:r>
            <a:r>
              <a:rPr lang="en-CA" i="1" dirty="0" smtClean="0">
                <a:solidFill>
                  <a:srgbClr val="0000FF"/>
                </a:solidFill>
              </a:rPr>
              <a:t>time domain </a:t>
            </a:r>
            <a:r>
              <a:rPr lang="en-CA" dirty="0" smtClean="0"/>
              <a:t>using </a:t>
            </a:r>
            <a:r>
              <a:rPr lang="en-CA" dirty="0" smtClean="0">
                <a:solidFill>
                  <a:srgbClr val="FF0000"/>
                </a:solidFill>
              </a:rPr>
              <a:t>Oscilloscope</a:t>
            </a:r>
            <a:r>
              <a:rPr lang="en-CA" dirty="0" smtClean="0"/>
              <a:t>.</a:t>
            </a:r>
          </a:p>
          <a:p>
            <a:r>
              <a:rPr lang="en-CA" dirty="0" smtClean="0"/>
              <a:t>Some other aspects are better observed in the </a:t>
            </a:r>
            <a:r>
              <a:rPr lang="en-CA" i="1" dirty="0" smtClean="0">
                <a:solidFill>
                  <a:srgbClr val="0000FF"/>
                </a:solidFill>
              </a:rPr>
              <a:t>frequency domain </a:t>
            </a:r>
            <a:r>
              <a:rPr lang="en-CA" dirty="0" smtClean="0"/>
              <a:t>using </a:t>
            </a:r>
            <a:r>
              <a:rPr lang="en-CA" dirty="0" smtClean="0">
                <a:solidFill>
                  <a:srgbClr val="FF0000"/>
                </a:solidFill>
              </a:rPr>
              <a:t>Spectrum Analyser.</a:t>
            </a:r>
          </a:p>
          <a:p>
            <a:r>
              <a:rPr lang="en-CA" i="1" dirty="0" smtClean="0">
                <a:solidFill>
                  <a:srgbClr val="0000FF"/>
                </a:solidFill>
              </a:rPr>
              <a:t>Fourier techniques </a:t>
            </a:r>
            <a:r>
              <a:rPr lang="en-CA" dirty="0" smtClean="0"/>
              <a:t>provide tools to go back and forth.</a:t>
            </a:r>
            <a:r>
              <a:rPr lang="en-CA" i="1" dirty="0" smtClean="0"/>
              <a:t>  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81971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105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4" y="3573016"/>
            <a:ext cx="75914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2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" y="1844824"/>
            <a:ext cx="9042260" cy="309634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9167" y="4149080"/>
            <a:ext cx="1728192" cy="7200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77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80728"/>
            <a:ext cx="9105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1760" y="3573016"/>
            <a:ext cx="4176464" cy="7200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06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5178019"/>
            <a:ext cx="4176464" cy="7200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5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22" y="1844824"/>
            <a:ext cx="6572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47" y="1149499"/>
            <a:ext cx="4267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9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1844824"/>
            <a:ext cx="7992888" cy="4301726"/>
            <a:chOff x="323528" y="1020190"/>
            <a:chExt cx="8641254" cy="498234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020190"/>
              <a:ext cx="8641254" cy="4982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29200"/>
              <a:ext cx="2171700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04588" y="2104404"/>
              <a:ext cx="4176464" cy="72008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8269350" cy="16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988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4433" y="976511"/>
            <a:ext cx="8740055" cy="5548833"/>
            <a:chOff x="224433" y="692696"/>
            <a:chExt cx="8740055" cy="5548833"/>
          </a:xfrm>
        </p:grpSpPr>
        <p:grpSp>
          <p:nvGrpSpPr>
            <p:cNvPr id="2" name="Group 1"/>
            <p:cNvGrpSpPr/>
            <p:nvPr/>
          </p:nvGrpSpPr>
          <p:grpSpPr>
            <a:xfrm>
              <a:off x="224433" y="692696"/>
              <a:ext cx="8740055" cy="3530975"/>
              <a:chOff x="224433" y="1340768"/>
              <a:chExt cx="8740055" cy="3530975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332" y="1340768"/>
                <a:ext cx="8562156" cy="353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33" y="4066420"/>
                <a:ext cx="2619375" cy="79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48700" y="4101667"/>
                <a:ext cx="6455548" cy="72008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51520" y="4365104"/>
              <a:ext cx="8143875" cy="1876425"/>
              <a:chOff x="251520" y="4365104"/>
              <a:chExt cx="8143875" cy="1876425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365104"/>
                <a:ext cx="8143875" cy="187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69" y="5373216"/>
                <a:ext cx="2486025" cy="695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77340" y="5348461"/>
                <a:ext cx="7939076" cy="72008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551080" y="381439"/>
            <a:ext cx="6231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Frequency Shifting (Modulation) Properties</a:t>
            </a:r>
            <a:endParaRPr lang="en-CA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62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" y="548680"/>
            <a:ext cx="9004369" cy="544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811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6" y="980728"/>
            <a:ext cx="8568952" cy="476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89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49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06385"/>
            <a:ext cx="5184576" cy="5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91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2" y="908720"/>
            <a:ext cx="71247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37545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baseband Signals</a:t>
            </a:r>
            <a:endParaRPr lang="en-CA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07" y="3789040"/>
            <a:ext cx="53721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57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922114"/>
          </a:xfrm>
        </p:spPr>
        <p:txBody>
          <a:bodyPr/>
          <a:lstStyle/>
          <a:p>
            <a:r>
              <a:rPr lang="en-CA" b="1" dirty="0" smtClean="0"/>
              <a:t>Fourier Analysis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91264" cy="4785395"/>
          </a:xfrm>
        </p:spPr>
        <p:txBody>
          <a:bodyPr/>
          <a:lstStyle/>
          <a:p>
            <a:r>
              <a:rPr lang="en-CA" dirty="0" smtClean="0"/>
              <a:t>Periodic signals have a fundamental frequency and it harmonics. </a:t>
            </a:r>
          </a:p>
          <a:p>
            <a:r>
              <a:rPr lang="en-CA" dirty="0" smtClean="0"/>
              <a:t>Fourier </a:t>
            </a:r>
            <a:r>
              <a:rPr lang="en-CA" i="1" dirty="0" smtClean="0">
                <a:solidFill>
                  <a:srgbClr val="0000FF"/>
                </a:solidFill>
              </a:rPr>
              <a:t>series</a:t>
            </a:r>
            <a:r>
              <a:rPr lang="en-CA" dirty="0" smtClean="0"/>
              <a:t> is used analyze </a:t>
            </a:r>
            <a:r>
              <a:rPr lang="en-CA" i="1" dirty="0" smtClean="0">
                <a:solidFill>
                  <a:srgbClr val="0000FF"/>
                </a:solidFill>
              </a:rPr>
              <a:t>periodic</a:t>
            </a:r>
            <a:r>
              <a:rPr lang="en-CA" dirty="0" smtClean="0"/>
              <a:t> signals.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Fourier </a:t>
            </a:r>
            <a:r>
              <a:rPr lang="en-CA" i="1" dirty="0" smtClean="0">
                <a:solidFill>
                  <a:srgbClr val="0000FF"/>
                </a:solidFill>
              </a:rPr>
              <a:t>Transform</a:t>
            </a:r>
            <a:r>
              <a:rPr lang="en-CA" dirty="0" smtClean="0"/>
              <a:t> is defined for Energy </a:t>
            </a:r>
            <a:r>
              <a:rPr lang="en-CA" i="1" dirty="0" smtClean="0">
                <a:solidFill>
                  <a:srgbClr val="0000FF"/>
                </a:solidFill>
              </a:rPr>
              <a:t>Signals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95536" y="2132856"/>
            <a:ext cx="8280920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9" y="2924944"/>
            <a:ext cx="3829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0064" y="4490845"/>
            <a:ext cx="8366391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19" y="5445224"/>
            <a:ext cx="43243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975" y="3192328"/>
            <a:ext cx="115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Periodic</a:t>
            </a:r>
          </a:p>
          <a:p>
            <a:pPr algn="ctr"/>
            <a:r>
              <a:rPr lang="en-CA" dirty="0" smtClean="0"/>
              <a:t>Waveform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475892" y="3030536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Discrete </a:t>
            </a:r>
          </a:p>
          <a:p>
            <a:pPr algn="ctr"/>
            <a:r>
              <a:rPr lang="en-CA" dirty="0" smtClean="0"/>
              <a:t>Spectrum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3968" y="3515493"/>
            <a:ext cx="5040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75656" y="3109126"/>
            <a:ext cx="1368152" cy="81273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300192" y="2857681"/>
            <a:ext cx="1440160" cy="10033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1554967" y="5528426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Energy</a:t>
            </a:r>
          </a:p>
          <a:p>
            <a:pPr algn="ctr"/>
            <a:r>
              <a:rPr lang="en-CA" dirty="0" smtClean="0"/>
              <a:t>Signal</a:t>
            </a:r>
          </a:p>
        </p:txBody>
      </p:sp>
      <p:sp>
        <p:nvSpPr>
          <p:cNvPr id="17" name="Oval 16"/>
          <p:cNvSpPr/>
          <p:nvPr/>
        </p:nvSpPr>
        <p:spPr>
          <a:xfrm>
            <a:off x="1403648" y="5445224"/>
            <a:ext cx="1368152" cy="81273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6653574" y="5474063"/>
            <a:ext cx="1309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/>
              <a:t>Continuous </a:t>
            </a:r>
          </a:p>
          <a:p>
            <a:pPr algn="ctr"/>
            <a:r>
              <a:rPr lang="en-CA" dirty="0" smtClean="0"/>
              <a:t>Spectrum</a:t>
            </a:r>
            <a:endParaRPr lang="en-CA" dirty="0"/>
          </a:p>
        </p:txBody>
      </p:sp>
      <p:sp>
        <p:nvSpPr>
          <p:cNvPr id="19" name="Oval 18"/>
          <p:cNvSpPr/>
          <p:nvPr/>
        </p:nvSpPr>
        <p:spPr>
          <a:xfrm>
            <a:off x="6588224" y="5301208"/>
            <a:ext cx="1440160" cy="100336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51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48113"/>
            <a:ext cx="492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 a bandpass signal can be written as,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69" y="1142907"/>
            <a:ext cx="4250955" cy="4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1" y="2097455"/>
            <a:ext cx="3672544" cy="6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23648"/>
            <a:ext cx="2978451" cy="142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047"/>
            <a:ext cx="7704856" cy="31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4" y="4437112"/>
            <a:ext cx="7285224" cy="151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8369" y="2882065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 varying envelope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330448" y="3501008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 varying phase (freq.)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54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3297"/>
            <a:ext cx="7927065" cy="308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3728" y="2204864"/>
            <a:ext cx="2016224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796136" y="2204864"/>
            <a:ext cx="2541944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660232" cy="288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67744" y="5373216"/>
            <a:ext cx="1656184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652120" y="5370645"/>
            <a:ext cx="1979712" cy="3600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64" y="3861048"/>
            <a:ext cx="2136784" cy="3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228184" y="430005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5" y="478383"/>
            <a:ext cx="3752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47" y="836712"/>
            <a:ext cx="6264696" cy="13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6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7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0" y="1340768"/>
            <a:ext cx="76009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308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/>
          <a:lstStyle/>
          <a:p>
            <a:r>
              <a:rPr lang="en-CA" dirty="0" smtClean="0"/>
              <a:t>Bandwidth and Duration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r>
              <a:rPr lang="en-US" sz="2800" dirty="0"/>
              <a:t>The bandwidth and time-duration of a signal are inversely related and cannot be </a:t>
            </a:r>
            <a:r>
              <a:rPr lang="en-US" sz="2800" dirty="0" smtClean="0"/>
              <a:t>independently altered.</a:t>
            </a:r>
          </a:p>
          <a:p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3149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45" y="2852936"/>
            <a:ext cx="5162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4" y="3573016"/>
            <a:ext cx="6884457" cy="282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3528" y="3319661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49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Communication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3538736" cy="4569371"/>
          </a:xfrm>
        </p:spPr>
        <p:txBody>
          <a:bodyPr/>
          <a:lstStyle/>
          <a:p>
            <a:r>
              <a:rPr lang="en-CA" dirty="0" smtClean="0"/>
              <a:t>Channel – Linear Time Invariant (LTI) System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1412776"/>
            <a:ext cx="4197046" cy="262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71600" y="3681519"/>
            <a:ext cx="2016771" cy="1305436"/>
            <a:chOff x="827584" y="3501008"/>
            <a:chExt cx="2016771" cy="1305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27584" y="3501008"/>
                  <a:ext cx="20167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r>
                          <a:rPr lang="en-CA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∗</m:t>
                        </m:r>
                        <m:r>
                          <a:rPr lang="en-CA" b="0" i="1" smtClean="0">
                            <a:latin typeface="Cambria Math"/>
                          </a:rPr>
                          <m:t>𝑥</m:t>
                        </m:r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latin typeface="Cambria Math"/>
                          </a:rPr>
                          <m:t>𝑡</m:t>
                        </m:r>
                        <m:r>
                          <a:rPr lang="en-CA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501008"/>
                  <a:ext cx="2016771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27584" y="4437112"/>
                  <a:ext cx="19894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r>
                          <a:rPr lang="en-CA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𝑋</m:t>
                        </m:r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latin typeface="Cambria Math"/>
                          </a:rPr>
                          <m:t>𝑓</m:t>
                        </m:r>
                        <m:r>
                          <a:rPr lang="en-CA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4437112"/>
                  <a:ext cx="1989455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27584" y="3949660"/>
                  <a:ext cx="19257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0" i="1" smtClean="0"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r>
                          <a:rPr lang="en-CA" b="0" i="1" smtClean="0">
                            <a:latin typeface="Cambria Math"/>
                          </a:rPr>
                          <m:t>𝐻</m:t>
                        </m:r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r>
                          <a:rPr lang="en-CA" b="0" i="1" smtClean="0">
                            <a:latin typeface="Cambria Math"/>
                          </a:rPr>
                          <m:t>𝑠</m:t>
                        </m:r>
                        <m:r>
                          <a:rPr lang="en-CA" b="0" i="1" smtClean="0">
                            <a:latin typeface="Cambria Math"/>
                          </a:rPr>
                          <m:t>)</m:t>
                        </m:r>
                        <m:r>
                          <a:rPr lang="en-CA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949660"/>
                  <a:ext cx="1925784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3857800" y="4037838"/>
            <a:ext cx="4249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(t): Impulse response of the LTI system</a:t>
            </a:r>
          </a:p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H(f): Frequency Response of the LTI system</a:t>
            </a:r>
          </a:p>
          <a:p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H(s): Transfer function of the LTI system</a:t>
            </a:r>
            <a:endParaRPr lang="en-C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39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47700"/>
            <a:ext cx="82200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52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2438" y="980728"/>
            <a:ext cx="8239125" cy="4885506"/>
            <a:chOff x="452438" y="1268760"/>
            <a:chExt cx="8239125" cy="488550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38" y="1268760"/>
              <a:ext cx="8239125" cy="431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8" y="5373216"/>
              <a:ext cx="816292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2388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4704"/>
            <a:ext cx="82581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4" y="5229200"/>
            <a:ext cx="82200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09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3" y="1844824"/>
            <a:ext cx="82010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Distortion Less Transmission  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74598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850106"/>
          </a:xfrm>
        </p:spPr>
        <p:txBody>
          <a:bodyPr/>
          <a:lstStyle/>
          <a:p>
            <a:r>
              <a:rPr lang="en-CA" b="1" dirty="0"/>
              <a:t>Fourier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en-CA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Exponential Fourier Series </a:t>
            </a:r>
            <a:r>
              <a:rPr lang="en-CA" sz="2800" dirty="0" smtClean="0">
                <a:sym typeface="Wingdings" panose="05000000000000000000" pitchFamily="2" charset="2"/>
              </a:rPr>
              <a:t>is the most comprehensive way of looking at periodic  signals.</a:t>
            </a:r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9895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3888" y="3212976"/>
            <a:ext cx="2160240" cy="792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419872" y="4509120"/>
            <a:ext cx="2448272" cy="792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1656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9125"/>
            <a:ext cx="82200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957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981075"/>
            <a:ext cx="81819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353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52463"/>
            <a:ext cx="82200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9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66750"/>
            <a:ext cx="82391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37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57250"/>
            <a:ext cx="8210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64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62000"/>
            <a:ext cx="82391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43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04938"/>
            <a:ext cx="82105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61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6750"/>
            <a:ext cx="82296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17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9600"/>
            <a:ext cx="8239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5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81038"/>
            <a:ext cx="79057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7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Fourier Transform</a:t>
            </a:r>
            <a:endParaRPr lang="en-CA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556792"/>
            <a:ext cx="807710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75856" y="2564904"/>
            <a:ext cx="2376264" cy="1008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275857" y="5229200"/>
            <a:ext cx="2376264" cy="9361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42938"/>
            <a:ext cx="79438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233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33413"/>
            <a:ext cx="78486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697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2938"/>
            <a:ext cx="80772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27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71513"/>
            <a:ext cx="82581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14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33413"/>
            <a:ext cx="82200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0504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3413"/>
            <a:ext cx="82105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687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47700"/>
            <a:ext cx="82391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8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8650"/>
            <a:ext cx="8229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31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38175"/>
            <a:ext cx="82200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154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66750"/>
            <a:ext cx="82200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2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Alternative definition</a:t>
            </a:r>
            <a:endParaRPr lang="en-CA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11" y="1628800"/>
            <a:ext cx="812140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3413"/>
            <a:ext cx="82105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1996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2938"/>
            <a:ext cx="82296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468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28650"/>
            <a:ext cx="82486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5636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57225"/>
            <a:ext cx="8191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155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76275"/>
            <a:ext cx="82581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5410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52463"/>
            <a:ext cx="81819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71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57225"/>
            <a:ext cx="80676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961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731862"/>
            <a:ext cx="82200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731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33413"/>
            <a:ext cx="82581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2000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61975"/>
            <a:ext cx="82105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8581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162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17032"/>
            <a:ext cx="81343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3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Fourier Series for Fourier Transform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800" dirty="0" smtClean="0"/>
                  <a:t>Observe,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CA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nary>
                      <m:nary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CA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CA" sz="2800" b="0" i="1" smtClean="0">
                            <a:latin typeface="Cambria Math"/>
                          </a:rPr>
                          <m:t>/</m:t>
                        </m:r>
                        <m:r>
                          <a:rPr lang="en-CA" sz="2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/>
                          </a:rPr>
                          <m:t>/2</m:t>
                        </m:r>
                      </m:sup>
                      <m:e>
                        <m:r>
                          <a:rPr lang="en-CA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CA" sz="2800" b="0" i="1" smtClean="0">
                            <a:latin typeface="Cambria Math"/>
                          </a:rPr>
                          <m:t>(</m:t>
                        </m:r>
                        <m:r>
                          <a:rPr lang="en-CA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CA" sz="2800" b="0" i="1" smtClean="0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CA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CA" sz="28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CA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CA" sz="2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CA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CA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800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CA" sz="2800" b="0" i="1" smtClean="0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CA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CA" sz="2800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CA" sz="2800" dirty="0" smtClean="0"/>
              </a:p>
              <a:p>
                <a:pPr marL="0" indent="0">
                  <a:buNone/>
                </a:pPr>
                <a:r>
                  <a:rPr lang="en-CA" sz="2800" dirty="0" smtClean="0"/>
                  <a:t>Also,		 </a:t>
                </a:r>
                <a14:m>
                  <m:oMath xmlns:m="http://schemas.openxmlformats.org/officeDocument/2006/math">
                    <m:r>
                      <a:rPr lang="en-CA" sz="2800" i="1">
                        <a:latin typeface="Cambria Math"/>
                      </a:rPr>
                      <m:t>𝑋</m:t>
                    </m:r>
                    <m:r>
                      <a:rPr lang="en-CA" sz="2800" i="1">
                        <a:latin typeface="Cambria Math"/>
                      </a:rPr>
                      <m:t>(</m:t>
                    </m:r>
                    <m:r>
                      <a:rPr lang="en-CA" sz="2800" i="1">
                        <a:latin typeface="Cambria Math"/>
                      </a:rPr>
                      <m:t>𝑓</m:t>
                    </m:r>
                    <m:r>
                      <a:rPr lang="en-CA" sz="2800">
                        <a:latin typeface="Cambria Math"/>
                      </a:rPr>
                      <m:t>)</m:t>
                    </m:r>
                    <m:r>
                      <a:rPr lang="en-CA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CA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CA" sz="2800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CA" sz="2800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CA" sz="2800" i="1">
                            <a:latin typeface="Cambria Math"/>
                          </a:rPr>
                          <m:t>𝑥</m:t>
                        </m:r>
                        <m:r>
                          <a:rPr lang="en-CA" sz="2800" i="1">
                            <a:latin typeface="Cambria Math"/>
                          </a:rPr>
                          <m:t>(</m:t>
                        </m:r>
                        <m:r>
                          <a:rPr lang="en-CA" sz="2800" i="1">
                            <a:latin typeface="Cambria Math"/>
                          </a:rPr>
                          <m:t>𝑡</m:t>
                        </m:r>
                        <m:r>
                          <a:rPr lang="en-CA" sz="2800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CA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CA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CA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CA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CA" sz="28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CA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CA" sz="2800" i="1">
                        <a:latin typeface="Cambria Math"/>
                      </a:rPr>
                      <m:t>𝑑𝑡</m:t>
                    </m:r>
                  </m:oMath>
                </a14:m>
                <a:endParaRPr lang="en-CA" sz="2800" dirty="0" smtClean="0"/>
              </a:p>
              <a:p>
                <a:pPr marL="0" indent="0">
                  <a:buNone/>
                </a:pPr>
                <a:r>
                  <a:rPr lang="en-CA" sz="2800" dirty="0" smtClean="0"/>
                  <a:t>Hence,	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/>
                      </a:rPr>
                      <m:t>𝑋</m:t>
                    </m:r>
                    <m:r>
                      <a:rPr lang="en-CA" sz="2800" b="0" i="1" smtClean="0">
                        <a:latin typeface="Cambria Math"/>
                      </a:rPr>
                      <m:t>(</m:t>
                    </m:r>
                    <m:r>
                      <a:rPr lang="en-CA" sz="2800" b="0" i="1" smtClean="0">
                        <a:latin typeface="Cambria Math"/>
                      </a:rPr>
                      <m:t>𝑓</m:t>
                    </m:r>
                    <m:r>
                      <a:rPr lang="en-CA" sz="28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CA" sz="2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CA" sz="2800" i="1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en-CA" sz="2800" b="0" i="0" smtClean="0">
                        <a:latin typeface="Cambria Math"/>
                      </a:rPr>
                      <m:t>)</m:t>
                    </m:r>
                    <m:r>
                      <a:rPr lang="en-CA" sz="28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CA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CA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CA" sz="2800" i="1" smtClean="0"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CA" sz="2800" i="1" smtClean="0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CA" sz="2800" i="1">
                            <a:latin typeface="Cambria Math"/>
                          </a:rPr>
                          <m:t>𝑥</m:t>
                        </m:r>
                        <m:r>
                          <a:rPr lang="en-CA" sz="2800" i="1">
                            <a:latin typeface="Cambria Math"/>
                          </a:rPr>
                          <m:t>(</m:t>
                        </m:r>
                        <m:r>
                          <a:rPr lang="en-CA" sz="2800" i="1">
                            <a:latin typeface="Cambria Math"/>
                          </a:rPr>
                          <m:t>𝑡</m:t>
                        </m:r>
                        <m:r>
                          <a:rPr lang="en-CA" sz="2800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CA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CA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CA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CA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CA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CA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CA" sz="2800" i="1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CA" sz="2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CA" sz="2800" i="1">
                        <a:latin typeface="Cambria Math"/>
                      </a:rPr>
                      <m:t>𝑑𝑡</m:t>
                    </m:r>
                  </m:oMath>
                </a14:m>
                <a:endParaRPr lang="en-CA" sz="2800" dirty="0" smtClean="0"/>
              </a:p>
              <a:p>
                <a:pPr marL="0" indent="0">
                  <a:buNone/>
                </a:pPr>
                <a:r>
                  <a:rPr lang="en-CA" sz="2800" dirty="0" smtClean="0"/>
                  <a:t>Comparing these two,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8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CA" sz="2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CA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CA" sz="2800" i="1">
                          <a:latin typeface="Cambria Math"/>
                        </a:rPr>
                        <m:t>𝑋</m:t>
                      </m:r>
                      <m:r>
                        <a:rPr lang="en-CA" sz="2800" i="1">
                          <a:latin typeface="Cambria Math"/>
                        </a:rPr>
                        <m:t>(</m:t>
                      </m:r>
                      <m:r>
                        <a:rPr lang="en-CA" sz="2800" i="1">
                          <a:latin typeface="Cambria Math"/>
                        </a:rPr>
                        <m:t>𝑓</m:t>
                      </m:r>
                      <m:r>
                        <a:rPr lang="en-CA" sz="2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CA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CA" sz="28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CA" sz="28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CA" sz="28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800" dirty="0" smtClean="0"/>
              </a:p>
              <a:p>
                <a:pPr marL="0" indent="0">
                  <a:buNone/>
                </a:pPr>
                <a:r>
                  <a:rPr lang="en-CA" sz="2400" dirty="0" smtClean="0">
                    <a:solidFill>
                      <a:srgbClr val="7030A0"/>
                    </a:solidFill>
                  </a:rPr>
                  <a:t>*Integrating over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CA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solidFill>
                          <a:srgbClr val="7030A0"/>
                        </a:solidFill>
                        <a:latin typeface="Cambria Math"/>
                      </a:rPr>
                      <m:t>to</m:t>
                    </m:r>
                    <m:r>
                      <a:rPr lang="en-CA" sz="2400" b="0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2400" i="1">
                        <a:solidFill>
                          <a:srgbClr val="7030A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CA" sz="2400" dirty="0" smtClean="0">
                    <a:solidFill>
                      <a:srgbClr val="7030A0"/>
                    </a:solidFill>
                  </a:rPr>
                  <a:t> of a periodic signal is same as integrating over -∞ to ∞ of </a:t>
                </a:r>
                <a:r>
                  <a:rPr lang="en-CA" sz="2400" dirty="0">
                    <a:solidFill>
                      <a:srgbClr val="7030A0"/>
                    </a:solidFill>
                  </a:rPr>
                  <a:t>one period </a:t>
                </a:r>
                <a:r>
                  <a:rPr lang="en-CA" sz="2400" dirty="0" smtClean="0">
                    <a:solidFill>
                      <a:srgbClr val="7030A0"/>
                    </a:solidFill>
                  </a:rPr>
                  <a:t>of that signal </a:t>
                </a:r>
                <a:endParaRPr lang="en-CA" sz="24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CA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9600"/>
            <a:ext cx="8239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8266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704850"/>
            <a:ext cx="82200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2099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9600"/>
            <a:ext cx="8239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105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52463"/>
            <a:ext cx="82010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029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CA" dirty="0" smtClean="0"/>
              <a:t>LTI </a:t>
            </a:r>
            <a:r>
              <a:rPr lang="en-CA" dirty="0"/>
              <a:t>S</a:t>
            </a:r>
            <a:r>
              <a:rPr lang="en-CA" dirty="0" smtClean="0"/>
              <a:t>ystem Response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3" y="3212976"/>
            <a:ext cx="75601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02179"/>
            <a:ext cx="3533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1412776"/>
                <a:ext cx="2189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r>
                        <a:rPr lang="en-CA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CA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CA" b="0" i="1" smtClean="0">
                              <a:latin typeface="Cambria Math"/>
                            </a:rPr>
                            <m:t>(2</m:t>
                          </m:r>
                          <m:r>
                            <a:rPr lang="en-CA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CA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218931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75856" y="1412776"/>
            <a:ext cx="144016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22242" y="1880828"/>
            <a:ext cx="13536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4716016" y="188082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6773" y="1711019"/>
            <a:ext cx="61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H</a:t>
            </a:r>
            <a:r>
              <a:rPr lang="en-CA" i="1" baseline="-25000" dirty="0" smtClean="0"/>
              <a:t>F</a:t>
            </a:r>
            <a:r>
              <a:rPr lang="en-CA" i="1" dirty="0" smtClean="0"/>
              <a:t>(f)</a:t>
            </a:r>
            <a:endParaRPr lang="en-C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2418244"/>
            <a:ext cx="339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Amplitude response multiplies.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Phase response is additive. 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8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65451"/>
            <a:ext cx="3314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Fourier Series for Fourier Transform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CA" sz="2800" dirty="0" smtClean="0"/>
                  <a:t>Find the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28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CA" sz="2800" dirty="0" smtClean="0"/>
                  <a:t> of the signal.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2800" dirty="0" smtClean="0"/>
                  <a:t>Take one period of the signal </a:t>
                </a:r>
                <a:r>
                  <a:rPr lang="en-CA" sz="2800" dirty="0"/>
                  <a:t>centered at </a:t>
                </a:r>
                <a:r>
                  <a:rPr lang="en-CA" sz="2800" i="1" dirty="0"/>
                  <a:t>f=0 </a:t>
                </a:r>
                <a:r>
                  <a:rPr lang="en-CA" sz="2800" dirty="0" smtClean="0"/>
                  <a:t>(</a:t>
                </a:r>
                <a14:m>
                  <m:oMath xmlns:m="http://schemas.openxmlformats.org/officeDocument/2006/math">
                    <m:r>
                      <a:rPr lang="en-CA" sz="2400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2400" i="1">
                        <a:solidFill>
                          <a:srgbClr val="7030A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CA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>
                        <a:solidFill>
                          <a:srgbClr val="7030A0"/>
                        </a:solidFill>
                        <a:latin typeface="Cambria Math"/>
                      </a:rPr>
                      <m:t>to</m:t>
                    </m:r>
                    <m:r>
                      <a:rPr lang="en-CA" sz="240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CA" sz="2400" i="1">
                        <a:solidFill>
                          <a:srgbClr val="7030A0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CA" sz="2800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2800" dirty="0" smtClean="0"/>
                  <a:t>Find the Fourier Transform </a:t>
                </a:r>
                <a:r>
                  <a:rPr lang="en-CA" sz="2800" i="1" dirty="0" smtClean="0"/>
                  <a:t>X(f)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2800" dirty="0" smtClean="0"/>
                  <a:t>For </a:t>
                </a:r>
                <a:r>
                  <a:rPr lang="en-CA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C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±1, ±2, ±3,</a:t>
                </a:r>
                <a:r>
                  <a:rPr lang="en-CA" sz="2800" i="1" dirty="0"/>
                  <a:t>…</a:t>
                </a:r>
                <a:r>
                  <a:rPr lang="en-CA" sz="2800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CA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CA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8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CA" sz="2800" i="1">
                        <a:latin typeface="Cambria Math"/>
                      </a:rPr>
                      <m:t>𝑋</m:t>
                    </m:r>
                    <m:r>
                      <a:rPr lang="en-CA" sz="2800" i="1">
                        <a:latin typeface="Cambria Math"/>
                      </a:rPr>
                      <m:t>(</m:t>
                    </m:r>
                    <m:r>
                      <a:rPr lang="en-CA" sz="2800" i="1">
                        <a:latin typeface="Cambria Math"/>
                      </a:rPr>
                      <m:t>𝑓</m:t>
                    </m:r>
                    <m:r>
                      <a:rPr lang="en-CA" sz="28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CA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/>
                            <a:ea typeface="Cambria Math"/>
                          </a:rPr>
                          <m:t>𝑛𝑓</m:t>
                        </m:r>
                      </m:e>
                      <m:sub>
                        <m:r>
                          <a:rPr lang="en-CA" sz="2800" i="1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r>
                      <a:rPr lang="en-CA" sz="2800">
                        <a:latin typeface="Cambria Math"/>
                      </a:rPr>
                      <m:t>)</m:t>
                    </m:r>
                  </m:oMath>
                </a14:m>
                <a:endParaRPr lang="en-CA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2800" dirty="0" smtClean="0"/>
                  <a:t>Then plot </a:t>
                </a:r>
                <a:r>
                  <a:rPr lang="en-CA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CA" sz="28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CA" sz="28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8" y="5013176"/>
            <a:ext cx="2127367" cy="6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458112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rgbClr val="7030A0"/>
                </a:solidFill>
              </a:rPr>
              <a:t>**</a:t>
            </a:r>
            <a:r>
              <a:rPr lang="en-CA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i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i="1" baseline="-25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exists for only discrete values of </a:t>
            </a:r>
            <a:r>
              <a:rPr lang="en-CA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CA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en-CA" i="1" baseline="-25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i="1" baseline="-25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4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059016" cy="1020043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Fourier </a:t>
            </a:r>
            <a:br>
              <a:rPr lang="en-CA" dirty="0" smtClean="0"/>
            </a:br>
            <a:r>
              <a:rPr lang="en-CA" dirty="0" smtClean="0"/>
              <a:t>Analysis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5838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2857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99" y="3428908"/>
            <a:ext cx="5386458" cy="24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0" y="2112690"/>
            <a:ext cx="3905114" cy="46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4088" y="2492896"/>
            <a:ext cx="2736304" cy="792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27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363</Words>
  <Application>Microsoft Office PowerPoint</Application>
  <PresentationFormat>On-screen Show (4:3)</PresentationFormat>
  <Paragraphs>62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ELE 635 Chapter 3   Analysis and Transmission of Signals </vt:lpstr>
      <vt:lpstr>Frequency and Time Domains</vt:lpstr>
      <vt:lpstr>Fourier Analysis</vt:lpstr>
      <vt:lpstr>Fourier Analysis</vt:lpstr>
      <vt:lpstr>Fourier Transform</vt:lpstr>
      <vt:lpstr>Alternative definition</vt:lpstr>
      <vt:lpstr>Fourier Series for Fourier Transform</vt:lpstr>
      <vt:lpstr>Fourier Series for Fourier Transform</vt:lpstr>
      <vt:lpstr>Fourier 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Bandwidth and Duration</vt:lpstr>
      <vt:lpstr>Basic Communication System</vt:lpstr>
      <vt:lpstr>PowerPoint Presentation</vt:lpstr>
      <vt:lpstr>PowerPoint Presentation</vt:lpstr>
      <vt:lpstr>PowerPoint Presentation</vt:lpstr>
      <vt:lpstr>Distortion Less Transmission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LTI System Response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635 Communication Systems</dc:title>
  <dc:creator>Xavier</dc:creator>
  <cp:lastModifiedBy>Xavier Fernando</cp:lastModifiedBy>
  <cp:revision>116</cp:revision>
  <dcterms:created xsi:type="dcterms:W3CDTF">2015-05-08T22:36:35Z</dcterms:created>
  <dcterms:modified xsi:type="dcterms:W3CDTF">2015-05-19T16:48:34Z</dcterms:modified>
</cp:coreProperties>
</file>